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8_E4BCB284.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modernComment_11E_D7527F0D.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omments/modernComment_11B_A7D1AD2.xml" ContentType="application/vnd.ms-powerpoint.comments+xml"/>
  <Override PartName="/ppt/notesSlides/notesSlide6.xml" ContentType="application/vnd.openxmlformats-officedocument.presentationml.notesSlide+xml"/>
  <Override PartName="/ppt/comments/modernComment_113_7EE89FE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A_CEF23837.xml" ContentType="application/vnd.ms-powerpoint.comments+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6" r:id="rId6"/>
    <p:sldId id="280" r:id="rId7"/>
    <p:sldId id="279" r:id="rId8"/>
    <p:sldId id="286" r:id="rId9"/>
    <p:sldId id="283" r:id="rId10"/>
    <p:sldId id="275" r:id="rId11"/>
    <p:sldId id="285" r:id="rId12"/>
    <p:sldId id="281" r:id="rId13"/>
    <p:sldId id="287" r:id="rId14"/>
    <p:sldId id="284" r:id="rId15"/>
    <p:sldId id="282" r:id="rId16"/>
    <p:sldId id="278" r:id="rId17"/>
    <p:sldId id="263"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656768-6792-4901-AA24-9CCA0FF4F5EF}" name="Andreas Schuck" initials="AS" userId="S::andreas.schuck@efi.int::4d01f972-c00d-41ba-afbb-ae4d203d61e3" providerId="AD"/>
  <p188:author id="{8918B7EF-3329-BACD-4C6C-F26BA0ADCAF1}" name="Maria Schlossmacher" initials="MS" userId="S::Maria.Schlossmacher@efi.int::15503787-9bf0-42b7-8e49-6328932cb9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sche Schifferdecker" initials="GS" lastIdx="1" clrIdx="0">
    <p:extLst>
      <p:ext uri="{19B8F6BF-5375-455C-9EA6-DF929625EA0E}">
        <p15:presenceInfo xmlns:p15="http://schemas.microsoft.com/office/powerpoint/2012/main" userId="S-1-5-21-606743683-22685332-1392588124-11091" providerId="AD"/>
      </p:ext>
    </p:extLst>
  </p:cmAuthor>
  <p:cmAuthor id="2" name="Gesche Schifferdecker" initials="GS [2]" lastIdx="1" clrIdx="1">
    <p:extLst>
      <p:ext uri="{19B8F6BF-5375-455C-9EA6-DF929625EA0E}">
        <p15:presenceInfo xmlns:p15="http://schemas.microsoft.com/office/powerpoint/2012/main" userId="S::gesche.schifferdecker@efi.int::a9043ee8-bc9d-4e5b-97c4-65ca4922ac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38"/>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7EB01-5051-41AB-A326-C7C8C9B4CE44}" v="205" dt="2022-09-27T13:17:22.527"/>
    <p1510:client id="{18C5E752-C759-4AAA-BACF-5392F8AFA96D}" v="534" dt="2022-09-19T15:50:23.015"/>
    <p1510:client id="{30138A81-E35F-427D-9339-0B7791085634}" v="548" dt="2022-09-16T14:20:25.909"/>
    <p1510:client id="{3E40E362-511E-4584-B830-E850AFFDCA7A}" v="84" dt="2022-09-19T15:02:23.970"/>
    <p1510:client id="{42257972-1EFC-43D3-9702-78F6CB314AFD}" v="2" dt="2022-09-19T14:37:34.818"/>
    <p1510:client id="{451E21B1-ABA2-402D-B0E0-DEBB33E3450E}" v="612" dt="2022-09-27T16:04:51.039"/>
    <p1510:client id="{73DA5839-9CF0-4523-A998-1960CA1F0029}" v="3" dt="2022-09-27T12:01:07.661"/>
    <p1510:client id="{7933AB38-B717-458D-BB94-A84EFE9953B3}" v="9" dt="2022-09-16T09:49:38.594"/>
    <p1510:client id="{8E5A969D-77DA-CB21-2045-6C571330A378}" v="1" dt="2022-09-16T09:53:05.353"/>
    <p1510:client id="{916CF1EE-9B70-4810-A6BB-6D02975CA3D8}" v="2" dt="2021-10-06T13:00:35.774"/>
    <p1510:client id="{960FBA5A-F515-4001-B22F-326939E7D82A}" v="132" dt="2022-09-16T10:08:54.614"/>
    <p1510:client id="{BDAC52B6-8000-440E-86E4-4AA3ACDD23A6}" v="17" dt="2022-09-27T13:54:28.154"/>
    <p1510:client id="{D7EA9112-B55D-4F18-A0F2-0AF8B5BF2035}" v="36" dt="2022-09-27T15:13:45.454"/>
    <p1510:client id="{F38E7C05-78ED-421C-A589-48F32FDFE2BD}" v="1" dt="2022-09-26T09:37:40.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38" autoAdjust="0"/>
  </p:normalViewPr>
  <p:slideViewPr>
    <p:cSldViewPr snapToGrid="0">
      <p:cViewPr varScale="1">
        <p:scale>
          <a:sx n="58" d="100"/>
          <a:sy n="58" d="100"/>
        </p:scale>
        <p:origin x="89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13_7EE89FE8.xml><?xml version="1.0" encoding="utf-8"?>
<p188:cmLst xmlns:a="http://schemas.openxmlformats.org/drawingml/2006/main" xmlns:r="http://schemas.openxmlformats.org/officeDocument/2006/relationships" xmlns:p188="http://schemas.microsoft.com/office/powerpoint/2018/8/main">
  <p188:cm id="{E99FE00F-A8A3-4D39-87A3-6ADFD8348AAB}" authorId="{CD656768-6792-4901-AA24-9CCA0FF4F5EF}" status="resolved" created="2022-09-16T13:34:59.485" complete="100000">
    <ac:txMkLst xmlns:ac="http://schemas.microsoft.com/office/drawing/2013/main/command">
      <pc:docMk xmlns:pc="http://schemas.microsoft.com/office/powerpoint/2013/main/command"/>
      <pc:sldMk xmlns:pc="http://schemas.microsoft.com/office/powerpoint/2013/main/command" cId="2129174504" sldId="275"/>
      <ac:spMk id="3" creationId="{6EF7936D-BCE8-4434-9EFC-5D9C61CFD590}"/>
      <ac:txMk cp="308">
        <ac:context len="396" hash="3706644968"/>
      </ac:txMk>
    </ac:txMkLst>
    <p188:pos x="3037416" y="3280833"/>
    <p188:txBody>
      <a:bodyPr/>
      <a:lstStyle/>
      <a:p>
        <a:r>
          <a:rPr lang="en-US"/>
          <a:t>Teil von Comms slide?</a:t>
        </a:r>
      </a:p>
    </p188:txBody>
  </p188:cm>
</p188:cmLst>
</file>

<file path=ppt/comments/modernComment_118_E4BCB284.xml><?xml version="1.0" encoding="utf-8"?>
<p188:cmLst xmlns:a="http://schemas.openxmlformats.org/drawingml/2006/main" xmlns:r="http://schemas.openxmlformats.org/officeDocument/2006/relationships" xmlns:p188="http://schemas.microsoft.com/office/powerpoint/2018/8/main">
  <p188:cm id="{617D1300-ED18-4FBA-8153-5DDBCDEA9816}" authorId="{CD656768-6792-4901-AA24-9CCA0FF4F5EF}" status="resolved" created="2022-09-16T13:17:54.355" complete="100000">
    <ac:deMkLst xmlns:ac="http://schemas.microsoft.com/office/drawing/2013/main/command">
      <pc:docMk xmlns:pc="http://schemas.microsoft.com/office/powerpoint/2013/main/command"/>
      <pc:sldMk xmlns:pc="http://schemas.microsoft.com/office/powerpoint/2013/main/command" cId="3837571716" sldId="280"/>
      <ac:picMk id="25" creationId="{D84FCC26-2EE6-A174-3796-E42BAE9AC07E}"/>
    </ac:deMkLst>
    <p188:txBody>
      <a:bodyPr/>
      <a:lstStyle/>
      <a:p>
        <a:r>
          <a:rPr lang="en-US"/>
          <a:t>The Integrate Network was initially brought into life in 2016 by the German Federal Minister for Food and Agriculture, Christian Schmidt, and his Czech colleague, Marian Jurečka (outcomewas the Prague Declaration), and subsequently supported by the European Commission’s Standing Forestry Committee. In May 2022, the Integrate Network became the Integrate Network Multi-Donor Trust Fund.</a:t>
        </a:r>
      </a:p>
    </p188:txBody>
  </p188:cm>
</p188:cmLst>
</file>

<file path=ppt/comments/modernComment_11A_CEF23837.xml><?xml version="1.0" encoding="utf-8"?>
<p188:cmLst xmlns:a="http://schemas.openxmlformats.org/drawingml/2006/main" xmlns:r="http://schemas.openxmlformats.org/officeDocument/2006/relationships" xmlns:p188="http://schemas.microsoft.com/office/powerpoint/2018/8/main">
  <p188:cm id="{E99FE00F-A8A3-4D39-87A3-6ADFD8348AAB}" authorId="{CD656768-6792-4901-AA24-9CCA0FF4F5EF}" status="resolved" created="2022-09-16T13:34:59.485" complete="100000">
    <ac:txMkLst xmlns:ac="http://schemas.microsoft.com/office/drawing/2013/main/command">
      <pc:docMk xmlns:pc="http://schemas.microsoft.com/office/powerpoint/2013/main/command"/>
      <pc:sldMk xmlns:pc="http://schemas.microsoft.com/office/powerpoint/2013/main/command" cId="2129174504" sldId="275"/>
      <ac:spMk id="3" creationId="{6EF7936D-BCE8-4434-9EFC-5D9C61CFD590}"/>
      <ac:txMk cp="308">
        <ac:context len="396" hash="3706644968"/>
      </ac:txMk>
    </ac:txMkLst>
    <p188:pos x="3037416" y="3280833"/>
    <p188:txBody>
      <a:bodyPr/>
      <a:lstStyle/>
      <a:p>
        <a:r>
          <a:rPr lang="en-US"/>
          <a:t>Teil von Comms slide?</a:t>
        </a:r>
      </a:p>
    </p188:txBody>
  </p188:cm>
</p188:cmLst>
</file>

<file path=ppt/comments/modernComment_11B_A7D1AD2.xml><?xml version="1.0" encoding="utf-8"?>
<p188:cmLst xmlns:a="http://schemas.openxmlformats.org/drawingml/2006/main" xmlns:r="http://schemas.openxmlformats.org/officeDocument/2006/relationships" xmlns:p188="http://schemas.microsoft.com/office/powerpoint/2018/8/main">
  <p188:cm id="{E99FE00F-A8A3-4D39-87A3-6ADFD8348AAB}" authorId="{CD656768-6792-4901-AA24-9CCA0FF4F5EF}" status="resolved" created="2022-09-16T13:34:59.485" complete="100000">
    <ac:txMkLst xmlns:ac="http://schemas.microsoft.com/office/drawing/2013/main/command">
      <pc:docMk xmlns:pc="http://schemas.microsoft.com/office/powerpoint/2013/main/command"/>
      <pc:sldMk xmlns:pc="http://schemas.microsoft.com/office/powerpoint/2013/main/command" cId="2129174504" sldId="275"/>
      <ac:spMk id="3" creationId="{6EF7936D-BCE8-4434-9EFC-5D9C61CFD590}"/>
      <ac:txMk cp="308">
        <ac:context len="396" hash="3706644968"/>
      </ac:txMk>
    </ac:txMkLst>
    <p188:pos x="3037416" y="3280833"/>
    <p188:txBody>
      <a:bodyPr/>
      <a:lstStyle/>
      <a:p>
        <a:r>
          <a:rPr lang="en-US"/>
          <a:t>Teil von Comms slide?</a:t>
        </a:r>
      </a:p>
    </p188:txBody>
  </p188:cm>
</p188:cmLst>
</file>

<file path=ppt/comments/modernComment_11E_D7527F0D.xml><?xml version="1.0" encoding="utf-8"?>
<p188:cmLst xmlns:a="http://schemas.openxmlformats.org/drawingml/2006/main" xmlns:r="http://schemas.openxmlformats.org/officeDocument/2006/relationships" xmlns:p188="http://schemas.microsoft.com/office/powerpoint/2018/8/main">
  <p188:cm id="{E99FE00F-A8A3-4D39-87A3-6ADFD8348AAB}" authorId="{CD656768-6792-4901-AA24-9CCA0FF4F5EF}" status="resolved" created="2022-09-16T13:34:59.485" complete="100000">
    <ac:txMkLst xmlns:ac="http://schemas.microsoft.com/office/drawing/2013/main/command">
      <pc:docMk xmlns:pc="http://schemas.microsoft.com/office/powerpoint/2013/main/command"/>
      <pc:sldMk xmlns:pc="http://schemas.microsoft.com/office/powerpoint/2013/main/command" cId="2129174504" sldId="275"/>
      <ac:spMk id="3" creationId="{6EF7936D-BCE8-4434-9EFC-5D9C61CFD590}"/>
      <ac:txMk cp="308">
        <ac:context len="396" hash="3706644968"/>
      </ac:txMk>
    </ac:txMkLst>
    <p188:pos x="3037416" y="3280833"/>
    <p188:txBody>
      <a:bodyPr/>
      <a:lstStyle/>
      <a:p>
        <a:r>
          <a:rPr lang="en-US"/>
          <a:t>Teil von Comms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F654EE-BEE9-4096-BBBE-34356B475735}" type="doc">
      <dgm:prSet loTypeId="urn:microsoft.com/office/officeart/2005/8/layout/chevron1" loCatId="process" qsTypeId="urn:microsoft.com/office/officeart/2005/8/quickstyle/simple1" qsCatId="simple" csTypeId="urn:microsoft.com/office/officeart/2005/8/colors/accent1_2" csCatId="accent1" phldr="1"/>
      <dgm:spPr/>
    </dgm:pt>
    <dgm:pt modelId="{30072EA7-892C-42B8-B8B3-4BEC86186A2F}">
      <dgm:prSet phldrT="[Text]" custT="1"/>
      <dgm:spPr>
        <a:ln>
          <a:noFill/>
        </a:ln>
      </dgm:spPr>
      <dgm:t>
        <a:bodyPr/>
        <a:lstStyle/>
        <a:p>
          <a:r>
            <a:rPr lang="en-US" sz="2000" dirty="0"/>
            <a:t>2016 </a:t>
          </a:r>
        </a:p>
        <a:p>
          <a:r>
            <a:rPr lang="en-US" sz="2000" dirty="0"/>
            <a:t>Integrate Network</a:t>
          </a:r>
          <a:endParaRPr lang="en-DE" sz="2000" dirty="0"/>
        </a:p>
      </dgm:t>
    </dgm:pt>
    <dgm:pt modelId="{B12FB5FB-727E-44C6-AFA3-220F0FB111D5}" type="parTrans" cxnId="{58798102-9B3C-4AD9-8CD4-38AA40ECB267}">
      <dgm:prSet/>
      <dgm:spPr/>
      <dgm:t>
        <a:bodyPr/>
        <a:lstStyle/>
        <a:p>
          <a:endParaRPr lang="en-DE"/>
        </a:p>
      </dgm:t>
    </dgm:pt>
    <dgm:pt modelId="{CE24F2CA-3766-4F6F-9F3A-F21AC6C0CB64}" type="sibTrans" cxnId="{58798102-9B3C-4AD9-8CD4-38AA40ECB267}">
      <dgm:prSet/>
      <dgm:spPr/>
      <dgm:t>
        <a:bodyPr/>
        <a:lstStyle/>
        <a:p>
          <a:endParaRPr lang="en-DE"/>
        </a:p>
      </dgm:t>
    </dgm:pt>
    <dgm:pt modelId="{5AF5396C-E1C8-4251-AE4F-6862C7D92BF0}">
      <dgm:prSet phldrT="[Text]" custT="1"/>
      <dgm:spPr>
        <a:ln>
          <a:noFill/>
        </a:ln>
      </dgm:spPr>
      <dgm:t>
        <a:bodyPr/>
        <a:lstStyle/>
        <a:p>
          <a:r>
            <a:rPr lang="en-US" sz="2000" dirty="0"/>
            <a:t>2022</a:t>
          </a:r>
        </a:p>
        <a:p>
          <a:r>
            <a:rPr lang="en-US" sz="2000" dirty="0"/>
            <a:t>Integrate member and chair countries	</a:t>
          </a:r>
          <a:endParaRPr lang="en-DE" sz="2000" dirty="0"/>
        </a:p>
      </dgm:t>
    </dgm:pt>
    <dgm:pt modelId="{D06188BA-D24B-49B5-94C2-ED94B21370DE}" type="parTrans" cxnId="{3EF886C7-9B91-41F3-A5CD-188CD0C2128F}">
      <dgm:prSet/>
      <dgm:spPr/>
      <dgm:t>
        <a:bodyPr/>
        <a:lstStyle/>
        <a:p>
          <a:endParaRPr lang="en-DE"/>
        </a:p>
      </dgm:t>
    </dgm:pt>
    <dgm:pt modelId="{EC5AC4C2-E1A9-45DC-8685-83A25181A76C}" type="sibTrans" cxnId="{3EF886C7-9B91-41F3-A5CD-188CD0C2128F}">
      <dgm:prSet/>
      <dgm:spPr/>
      <dgm:t>
        <a:bodyPr/>
        <a:lstStyle/>
        <a:p>
          <a:endParaRPr lang="en-DE"/>
        </a:p>
      </dgm:t>
    </dgm:pt>
    <dgm:pt modelId="{A6ED93C6-B63A-4F69-8CBD-024A8F197690}">
      <dgm:prSet phldrT="[Text]" custT="1"/>
      <dgm:spPr>
        <a:ln>
          <a:noFill/>
        </a:ln>
      </dgm:spPr>
      <dgm:t>
        <a:bodyPr/>
        <a:lstStyle/>
        <a:p>
          <a:r>
            <a:rPr lang="en-US" sz="2000" dirty="0"/>
            <a:t>2022</a:t>
          </a:r>
        </a:p>
        <a:p>
          <a:r>
            <a:rPr lang="en-US" sz="2000" dirty="0"/>
            <a:t>MDTF</a:t>
          </a:r>
          <a:endParaRPr lang="en-DE" sz="2000" dirty="0"/>
        </a:p>
      </dgm:t>
    </dgm:pt>
    <dgm:pt modelId="{9B5B49B5-6658-4C1D-AC80-772F98F52A28}" type="parTrans" cxnId="{2CDA8E03-D034-4A8E-A6F2-2E50EFEC7080}">
      <dgm:prSet/>
      <dgm:spPr/>
      <dgm:t>
        <a:bodyPr/>
        <a:lstStyle/>
        <a:p>
          <a:endParaRPr lang="en-DE"/>
        </a:p>
      </dgm:t>
    </dgm:pt>
    <dgm:pt modelId="{FF931CE6-7B48-4E18-BA95-75A3999A8F86}" type="sibTrans" cxnId="{2CDA8E03-D034-4A8E-A6F2-2E50EFEC7080}">
      <dgm:prSet/>
      <dgm:spPr/>
      <dgm:t>
        <a:bodyPr/>
        <a:lstStyle/>
        <a:p>
          <a:endParaRPr lang="en-DE"/>
        </a:p>
      </dgm:t>
    </dgm:pt>
    <dgm:pt modelId="{686799A8-AD38-475B-86E5-268EA9D36D13}" type="pres">
      <dgm:prSet presAssocID="{B3F654EE-BEE9-4096-BBBE-34356B475735}" presName="Name0" presStyleCnt="0">
        <dgm:presLayoutVars>
          <dgm:dir/>
          <dgm:animLvl val="lvl"/>
          <dgm:resizeHandles val="exact"/>
        </dgm:presLayoutVars>
      </dgm:prSet>
      <dgm:spPr/>
    </dgm:pt>
    <dgm:pt modelId="{AC1CBCC7-35B5-46DC-B0F2-1AD7C1BF2CD1}" type="pres">
      <dgm:prSet presAssocID="{30072EA7-892C-42B8-B8B3-4BEC86186A2F}" presName="parTxOnly" presStyleLbl="node1" presStyleIdx="0" presStyleCnt="3">
        <dgm:presLayoutVars>
          <dgm:chMax val="0"/>
          <dgm:chPref val="0"/>
          <dgm:bulletEnabled val="1"/>
        </dgm:presLayoutVars>
      </dgm:prSet>
      <dgm:spPr/>
    </dgm:pt>
    <dgm:pt modelId="{309E645E-09A8-435A-BF74-5A98E106DD15}" type="pres">
      <dgm:prSet presAssocID="{CE24F2CA-3766-4F6F-9F3A-F21AC6C0CB64}" presName="parTxOnlySpace" presStyleCnt="0"/>
      <dgm:spPr/>
    </dgm:pt>
    <dgm:pt modelId="{B39E54EA-95B2-493A-A3AD-38EA1E804EC6}" type="pres">
      <dgm:prSet presAssocID="{5AF5396C-E1C8-4251-AE4F-6862C7D92BF0}" presName="parTxOnly" presStyleLbl="node1" presStyleIdx="1" presStyleCnt="3" custScaleX="123621">
        <dgm:presLayoutVars>
          <dgm:chMax val="0"/>
          <dgm:chPref val="0"/>
          <dgm:bulletEnabled val="1"/>
        </dgm:presLayoutVars>
      </dgm:prSet>
      <dgm:spPr/>
    </dgm:pt>
    <dgm:pt modelId="{0E0E28FF-6F9E-4C07-B015-4B892323F35E}" type="pres">
      <dgm:prSet presAssocID="{EC5AC4C2-E1A9-45DC-8685-83A25181A76C}" presName="parTxOnlySpace" presStyleCnt="0"/>
      <dgm:spPr/>
    </dgm:pt>
    <dgm:pt modelId="{0E6E482E-2F65-4EE6-82F8-C662B414E898}" type="pres">
      <dgm:prSet presAssocID="{A6ED93C6-B63A-4F69-8CBD-024A8F197690}" presName="parTxOnly" presStyleLbl="node1" presStyleIdx="2" presStyleCnt="3" custLinFactNeighborX="821">
        <dgm:presLayoutVars>
          <dgm:chMax val="0"/>
          <dgm:chPref val="0"/>
          <dgm:bulletEnabled val="1"/>
        </dgm:presLayoutVars>
      </dgm:prSet>
      <dgm:spPr/>
    </dgm:pt>
  </dgm:ptLst>
  <dgm:cxnLst>
    <dgm:cxn modelId="{58798102-9B3C-4AD9-8CD4-38AA40ECB267}" srcId="{B3F654EE-BEE9-4096-BBBE-34356B475735}" destId="{30072EA7-892C-42B8-B8B3-4BEC86186A2F}" srcOrd="0" destOrd="0" parTransId="{B12FB5FB-727E-44C6-AFA3-220F0FB111D5}" sibTransId="{CE24F2CA-3766-4F6F-9F3A-F21AC6C0CB64}"/>
    <dgm:cxn modelId="{2CDA8E03-D034-4A8E-A6F2-2E50EFEC7080}" srcId="{B3F654EE-BEE9-4096-BBBE-34356B475735}" destId="{A6ED93C6-B63A-4F69-8CBD-024A8F197690}" srcOrd="2" destOrd="0" parTransId="{9B5B49B5-6658-4C1D-AC80-772F98F52A28}" sibTransId="{FF931CE6-7B48-4E18-BA95-75A3999A8F86}"/>
    <dgm:cxn modelId="{5B26BE42-F9AD-473F-ADD1-89A0873901E6}" type="presOf" srcId="{B3F654EE-BEE9-4096-BBBE-34356B475735}" destId="{686799A8-AD38-475B-86E5-268EA9D36D13}" srcOrd="0" destOrd="0" presId="urn:microsoft.com/office/officeart/2005/8/layout/chevron1"/>
    <dgm:cxn modelId="{C922AE64-B384-4E91-91C5-D71ED09CE703}" type="presOf" srcId="{A6ED93C6-B63A-4F69-8CBD-024A8F197690}" destId="{0E6E482E-2F65-4EE6-82F8-C662B414E898}" srcOrd="0" destOrd="0" presId="urn:microsoft.com/office/officeart/2005/8/layout/chevron1"/>
    <dgm:cxn modelId="{2082537F-DD38-43E8-8AD4-9488FD639E22}" type="presOf" srcId="{5AF5396C-E1C8-4251-AE4F-6862C7D92BF0}" destId="{B39E54EA-95B2-493A-A3AD-38EA1E804EC6}" srcOrd="0" destOrd="0" presId="urn:microsoft.com/office/officeart/2005/8/layout/chevron1"/>
    <dgm:cxn modelId="{3EF886C7-9B91-41F3-A5CD-188CD0C2128F}" srcId="{B3F654EE-BEE9-4096-BBBE-34356B475735}" destId="{5AF5396C-E1C8-4251-AE4F-6862C7D92BF0}" srcOrd="1" destOrd="0" parTransId="{D06188BA-D24B-49B5-94C2-ED94B21370DE}" sibTransId="{EC5AC4C2-E1A9-45DC-8685-83A25181A76C}"/>
    <dgm:cxn modelId="{54302CF2-C9E9-4B30-B36B-338376B4F140}" type="presOf" srcId="{30072EA7-892C-42B8-B8B3-4BEC86186A2F}" destId="{AC1CBCC7-35B5-46DC-B0F2-1AD7C1BF2CD1}" srcOrd="0" destOrd="0" presId="urn:microsoft.com/office/officeart/2005/8/layout/chevron1"/>
    <dgm:cxn modelId="{A82B9F99-18EB-46BC-80F6-46EA615246E8}" type="presParOf" srcId="{686799A8-AD38-475B-86E5-268EA9D36D13}" destId="{AC1CBCC7-35B5-46DC-B0F2-1AD7C1BF2CD1}" srcOrd="0" destOrd="0" presId="urn:microsoft.com/office/officeart/2005/8/layout/chevron1"/>
    <dgm:cxn modelId="{7D1BE729-1C82-4133-AD24-F4747B9184EB}" type="presParOf" srcId="{686799A8-AD38-475B-86E5-268EA9D36D13}" destId="{309E645E-09A8-435A-BF74-5A98E106DD15}" srcOrd="1" destOrd="0" presId="urn:microsoft.com/office/officeart/2005/8/layout/chevron1"/>
    <dgm:cxn modelId="{9D3E0437-6B15-400E-A0AD-A8B07B471DF3}" type="presParOf" srcId="{686799A8-AD38-475B-86E5-268EA9D36D13}" destId="{B39E54EA-95B2-493A-A3AD-38EA1E804EC6}" srcOrd="2" destOrd="0" presId="urn:microsoft.com/office/officeart/2005/8/layout/chevron1"/>
    <dgm:cxn modelId="{E8E9FFDA-582A-4B5C-96EE-5D6724568FEA}" type="presParOf" srcId="{686799A8-AD38-475B-86E5-268EA9D36D13}" destId="{0E0E28FF-6F9E-4C07-B015-4B892323F35E}" srcOrd="3" destOrd="0" presId="urn:microsoft.com/office/officeart/2005/8/layout/chevron1"/>
    <dgm:cxn modelId="{35EEBBFA-58DD-41BE-962F-860CC57833F3}" type="presParOf" srcId="{686799A8-AD38-475B-86E5-268EA9D36D13}" destId="{0E6E482E-2F65-4EE6-82F8-C662B414E898}"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DA7B2E-1FA9-42D0-8CA8-2DF5DC01245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E176CB6-1C1D-4967-A561-B89EF82A147C}">
      <dgm:prSet/>
      <dgm:spPr/>
      <dgm:t>
        <a:bodyPr/>
        <a:lstStyle/>
        <a:p>
          <a:r>
            <a:rPr lang="en-US"/>
            <a:t>Move towards a more formal set-up of the Integrate Network </a:t>
          </a:r>
        </a:p>
      </dgm:t>
    </dgm:pt>
    <dgm:pt modelId="{A228B2B7-FEA9-4656-92CC-70A474E89459}" type="parTrans" cxnId="{6BFF2A19-12DA-4CFE-AAF2-08C592E03ED1}">
      <dgm:prSet/>
      <dgm:spPr/>
      <dgm:t>
        <a:bodyPr/>
        <a:lstStyle/>
        <a:p>
          <a:endParaRPr lang="en-US"/>
        </a:p>
      </dgm:t>
    </dgm:pt>
    <dgm:pt modelId="{BF83C0A5-A9D2-4DDB-9A5B-A452D6F6BD2E}" type="sibTrans" cxnId="{6BFF2A19-12DA-4CFE-AAF2-08C592E03ED1}">
      <dgm:prSet/>
      <dgm:spPr/>
      <dgm:t>
        <a:bodyPr/>
        <a:lstStyle/>
        <a:p>
          <a:endParaRPr lang="en-US"/>
        </a:p>
      </dgm:t>
    </dgm:pt>
    <dgm:pt modelId="{2A613D78-E3A8-4347-8D30-7F13A47D38B8}">
      <dgm:prSet/>
      <dgm:spPr/>
      <dgm:t>
        <a:bodyPr/>
        <a:lstStyle/>
        <a:p>
          <a:r>
            <a:rPr lang="en-US"/>
            <a:t>MDTF allows to support activities and impact of the Network independent of projects</a:t>
          </a:r>
        </a:p>
      </dgm:t>
    </dgm:pt>
    <dgm:pt modelId="{972C9AC4-DF21-493A-8FFD-CF3D76F7339B}" type="parTrans" cxnId="{FF134B19-F697-4611-A4ED-C5992609C09F}">
      <dgm:prSet/>
      <dgm:spPr/>
      <dgm:t>
        <a:bodyPr/>
        <a:lstStyle/>
        <a:p>
          <a:endParaRPr lang="en-US"/>
        </a:p>
      </dgm:t>
    </dgm:pt>
    <dgm:pt modelId="{BE1739D0-C21B-48D2-B6C1-0A7111F97F2D}" type="sibTrans" cxnId="{FF134B19-F697-4611-A4ED-C5992609C09F}">
      <dgm:prSet/>
      <dgm:spPr/>
      <dgm:t>
        <a:bodyPr/>
        <a:lstStyle/>
        <a:p>
          <a:endParaRPr lang="en-US"/>
        </a:p>
      </dgm:t>
    </dgm:pt>
    <dgm:pt modelId="{5AD15B2D-C84D-4D61-94E3-4BF46B6DF9AC}">
      <dgm:prSet/>
      <dgm:spPr/>
      <dgm:t>
        <a:bodyPr/>
        <a:lstStyle/>
        <a:p>
          <a:r>
            <a:rPr lang="en-US"/>
            <a:t>MDTF strengthens joint ownership of the network</a:t>
          </a:r>
        </a:p>
      </dgm:t>
    </dgm:pt>
    <dgm:pt modelId="{B8EB8567-EB2C-4D3C-A530-C99B8F657D1C}" type="parTrans" cxnId="{0981F004-D2AE-49FD-8F9D-69F5500B0487}">
      <dgm:prSet/>
      <dgm:spPr/>
      <dgm:t>
        <a:bodyPr/>
        <a:lstStyle/>
        <a:p>
          <a:endParaRPr lang="en-US"/>
        </a:p>
      </dgm:t>
    </dgm:pt>
    <dgm:pt modelId="{05DD2F72-8B7A-4B5C-A21C-7F58EFF01485}" type="sibTrans" cxnId="{0981F004-D2AE-49FD-8F9D-69F5500B0487}">
      <dgm:prSet/>
      <dgm:spPr/>
      <dgm:t>
        <a:bodyPr/>
        <a:lstStyle/>
        <a:p>
          <a:endParaRPr lang="en-US"/>
        </a:p>
      </dgm:t>
    </dgm:pt>
    <dgm:pt modelId="{BC03AF07-D812-4C2F-823B-4400481031C0}">
      <dgm:prSet/>
      <dgm:spPr/>
      <dgm:t>
        <a:bodyPr/>
        <a:lstStyle/>
        <a:p>
          <a:r>
            <a:rPr lang="en-US"/>
            <a:t>Guided by agreed MDTF rules</a:t>
          </a:r>
        </a:p>
      </dgm:t>
    </dgm:pt>
    <dgm:pt modelId="{9F0545C7-923D-4DB3-A2FE-1FDDA64E48E2}" type="parTrans" cxnId="{DD007A23-4242-485C-A6DA-CA6C267BEB00}">
      <dgm:prSet/>
      <dgm:spPr/>
      <dgm:t>
        <a:bodyPr/>
        <a:lstStyle/>
        <a:p>
          <a:endParaRPr lang="en-US"/>
        </a:p>
      </dgm:t>
    </dgm:pt>
    <dgm:pt modelId="{D61A7BEE-8A48-4FEE-89AB-E23B6A244587}" type="sibTrans" cxnId="{DD007A23-4242-485C-A6DA-CA6C267BEB00}">
      <dgm:prSet/>
      <dgm:spPr/>
      <dgm:t>
        <a:bodyPr/>
        <a:lstStyle/>
        <a:p>
          <a:endParaRPr lang="en-US"/>
        </a:p>
      </dgm:t>
    </dgm:pt>
    <dgm:pt modelId="{7F7E0432-98F2-4AB2-8347-4AEE8550A89B}">
      <dgm:prSet/>
      <dgm:spPr/>
      <dgm:t>
        <a:bodyPr/>
        <a:lstStyle/>
        <a:p>
          <a:r>
            <a:rPr lang="en-US"/>
            <a:t>Members Committee acts as decision making body</a:t>
          </a:r>
        </a:p>
      </dgm:t>
    </dgm:pt>
    <dgm:pt modelId="{BE1F82D1-2A8C-4AD6-9C36-53C1FEC3C53C}" type="parTrans" cxnId="{5F55A0B3-E075-48A7-A9D9-2834358C5FC4}">
      <dgm:prSet/>
      <dgm:spPr/>
      <dgm:t>
        <a:bodyPr/>
        <a:lstStyle/>
        <a:p>
          <a:endParaRPr lang="en-US"/>
        </a:p>
      </dgm:t>
    </dgm:pt>
    <dgm:pt modelId="{F8F8FD6A-FC33-40A6-BAD5-AFBF4F6A97AA}" type="sibTrans" cxnId="{5F55A0B3-E075-48A7-A9D9-2834358C5FC4}">
      <dgm:prSet/>
      <dgm:spPr/>
      <dgm:t>
        <a:bodyPr/>
        <a:lstStyle/>
        <a:p>
          <a:endParaRPr lang="en-US"/>
        </a:p>
      </dgm:t>
    </dgm:pt>
    <dgm:pt modelId="{134FC355-7BE3-4617-AD24-FFEFCA6735A2}">
      <dgm:prSet/>
      <dgm:spPr/>
      <dgm:t>
        <a:bodyPr/>
        <a:lstStyle/>
        <a:p>
          <a:r>
            <a:rPr lang="en-GB"/>
            <a:t>EFI facilitates the Integrate Network as Secretariat</a:t>
          </a:r>
          <a:endParaRPr lang="en-US"/>
        </a:p>
      </dgm:t>
    </dgm:pt>
    <dgm:pt modelId="{CEEE220A-50FF-4AC7-AD88-3BAD13FEFFED}" type="parTrans" cxnId="{B8381CF5-EB48-4A0E-BE8C-C02E06B6317C}">
      <dgm:prSet/>
      <dgm:spPr/>
      <dgm:t>
        <a:bodyPr/>
        <a:lstStyle/>
        <a:p>
          <a:endParaRPr lang="en-US"/>
        </a:p>
      </dgm:t>
    </dgm:pt>
    <dgm:pt modelId="{B9EC6C78-C0C6-42F1-BE60-D163B0267164}" type="sibTrans" cxnId="{B8381CF5-EB48-4A0E-BE8C-C02E06B6317C}">
      <dgm:prSet/>
      <dgm:spPr/>
      <dgm:t>
        <a:bodyPr/>
        <a:lstStyle/>
        <a:p>
          <a:endParaRPr lang="en-US"/>
        </a:p>
      </dgm:t>
    </dgm:pt>
    <dgm:pt modelId="{AEA31A76-313F-47B2-9723-914848CD1EF7}" type="pres">
      <dgm:prSet presAssocID="{23DA7B2E-1FA9-42D0-8CA8-2DF5DC01245D}" presName="diagram" presStyleCnt="0">
        <dgm:presLayoutVars>
          <dgm:dir/>
          <dgm:resizeHandles val="exact"/>
        </dgm:presLayoutVars>
      </dgm:prSet>
      <dgm:spPr/>
    </dgm:pt>
    <dgm:pt modelId="{E498BED3-3007-46AF-ACD3-60D1F86CD9DE}" type="pres">
      <dgm:prSet presAssocID="{EE176CB6-1C1D-4967-A561-B89EF82A147C}" presName="node" presStyleLbl="node1" presStyleIdx="0" presStyleCnt="6">
        <dgm:presLayoutVars>
          <dgm:bulletEnabled val="1"/>
        </dgm:presLayoutVars>
      </dgm:prSet>
      <dgm:spPr/>
    </dgm:pt>
    <dgm:pt modelId="{509B429A-C126-4CB4-8CB2-F703DA455384}" type="pres">
      <dgm:prSet presAssocID="{BF83C0A5-A9D2-4DDB-9A5B-A452D6F6BD2E}" presName="sibTrans" presStyleCnt="0"/>
      <dgm:spPr/>
    </dgm:pt>
    <dgm:pt modelId="{5B16A807-3C29-4E0E-87F1-E3E38BD916B5}" type="pres">
      <dgm:prSet presAssocID="{2A613D78-E3A8-4347-8D30-7F13A47D38B8}" presName="node" presStyleLbl="node1" presStyleIdx="1" presStyleCnt="6">
        <dgm:presLayoutVars>
          <dgm:bulletEnabled val="1"/>
        </dgm:presLayoutVars>
      </dgm:prSet>
      <dgm:spPr/>
    </dgm:pt>
    <dgm:pt modelId="{4A22BA6B-AECD-4931-A67E-081C9063FC71}" type="pres">
      <dgm:prSet presAssocID="{BE1739D0-C21B-48D2-B6C1-0A7111F97F2D}" presName="sibTrans" presStyleCnt="0"/>
      <dgm:spPr/>
    </dgm:pt>
    <dgm:pt modelId="{08439B57-03FA-46D5-9F41-C642C0CCA57F}" type="pres">
      <dgm:prSet presAssocID="{5AD15B2D-C84D-4D61-94E3-4BF46B6DF9AC}" presName="node" presStyleLbl="node1" presStyleIdx="2" presStyleCnt="6">
        <dgm:presLayoutVars>
          <dgm:bulletEnabled val="1"/>
        </dgm:presLayoutVars>
      </dgm:prSet>
      <dgm:spPr/>
    </dgm:pt>
    <dgm:pt modelId="{A0E46F19-7E4D-4E92-A34B-AB77F4207847}" type="pres">
      <dgm:prSet presAssocID="{05DD2F72-8B7A-4B5C-A21C-7F58EFF01485}" presName="sibTrans" presStyleCnt="0"/>
      <dgm:spPr/>
    </dgm:pt>
    <dgm:pt modelId="{5A602588-CADD-476F-9705-B294F185E36C}" type="pres">
      <dgm:prSet presAssocID="{BC03AF07-D812-4C2F-823B-4400481031C0}" presName="node" presStyleLbl="node1" presStyleIdx="3" presStyleCnt="6">
        <dgm:presLayoutVars>
          <dgm:bulletEnabled val="1"/>
        </dgm:presLayoutVars>
      </dgm:prSet>
      <dgm:spPr/>
    </dgm:pt>
    <dgm:pt modelId="{7748A021-7DD3-4334-B229-1FC9CB1BCDF6}" type="pres">
      <dgm:prSet presAssocID="{D61A7BEE-8A48-4FEE-89AB-E23B6A244587}" presName="sibTrans" presStyleCnt="0"/>
      <dgm:spPr/>
    </dgm:pt>
    <dgm:pt modelId="{FF8A39CF-133C-4764-B0FB-0B74DAA5CBCD}" type="pres">
      <dgm:prSet presAssocID="{7F7E0432-98F2-4AB2-8347-4AEE8550A89B}" presName="node" presStyleLbl="node1" presStyleIdx="4" presStyleCnt="6">
        <dgm:presLayoutVars>
          <dgm:bulletEnabled val="1"/>
        </dgm:presLayoutVars>
      </dgm:prSet>
      <dgm:spPr/>
    </dgm:pt>
    <dgm:pt modelId="{6F6BDEDB-0E11-48A6-A1CA-0E848016FB21}" type="pres">
      <dgm:prSet presAssocID="{F8F8FD6A-FC33-40A6-BAD5-AFBF4F6A97AA}" presName="sibTrans" presStyleCnt="0"/>
      <dgm:spPr/>
    </dgm:pt>
    <dgm:pt modelId="{5A450586-A7D4-4F97-9317-64941BB7D52D}" type="pres">
      <dgm:prSet presAssocID="{134FC355-7BE3-4617-AD24-FFEFCA6735A2}" presName="node" presStyleLbl="node1" presStyleIdx="5" presStyleCnt="6">
        <dgm:presLayoutVars>
          <dgm:bulletEnabled val="1"/>
        </dgm:presLayoutVars>
      </dgm:prSet>
      <dgm:spPr/>
    </dgm:pt>
  </dgm:ptLst>
  <dgm:cxnLst>
    <dgm:cxn modelId="{0981F004-D2AE-49FD-8F9D-69F5500B0487}" srcId="{23DA7B2E-1FA9-42D0-8CA8-2DF5DC01245D}" destId="{5AD15B2D-C84D-4D61-94E3-4BF46B6DF9AC}" srcOrd="2" destOrd="0" parTransId="{B8EB8567-EB2C-4D3C-A530-C99B8F657D1C}" sibTransId="{05DD2F72-8B7A-4B5C-A21C-7F58EFF01485}"/>
    <dgm:cxn modelId="{6BFF2A19-12DA-4CFE-AAF2-08C592E03ED1}" srcId="{23DA7B2E-1FA9-42D0-8CA8-2DF5DC01245D}" destId="{EE176CB6-1C1D-4967-A561-B89EF82A147C}" srcOrd="0" destOrd="0" parTransId="{A228B2B7-FEA9-4656-92CC-70A474E89459}" sibTransId="{BF83C0A5-A9D2-4DDB-9A5B-A452D6F6BD2E}"/>
    <dgm:cxn modelId="{FF134B19-F697-4611-A4ED-C5992609C09F}" srcId="{23DA7B2E-1FA9-42D0-8CA8-2DF5DC01245D}" destId="{2A613D78-E3A8-4347-8D30-7F13A47D38B8}" srcOrd="1" destOrd="0" parTransId="{972C9AC4-DF21-493A-8FFD-CF3D76F7339B}" sibTransId="{BE1739D0-C21B-48D2-B6C1-0A7111F97F2D}"/>
    <dgm:cxn modelId="{E650F11D-F916-41A4-A561-A79899797B34}" type="presOf" srcId="{7F7E0432-98F2-4AB2-8347-4AEE8550A89B}" destId="{FF8A39CF-133C-4764-B0FB-0B74DAA5CBCD}" srcOrd="0" destOrd="0" presId="urn:microsoft.com/office/officeart/2005/8/layout/default"/>
    <dgm:cxn modelId="{DD007A23-4242-485C-A6DA-CA6C267BEB00}" srcId="{23DA7B2E-1FA9-42D0-8CA8-2DF5DC01245D}" destId="{BC03AF07-D812-4C2F-823B-4400481031C0}" srcOrd="3" destOrd="0" parTransId="{9F0545C7-923D-4DB3-A2FE-1FDDA64E48E2}" sibTransId="{D61A7BEE-8A48-4FEE-89AB-E23B6A244587}"/>
    <dgm:cxn modelId="{A0EDF05F-56C6-42BC-BF49-AA7E19235AB0}" type="presOf" srcId="{23DA7B2E-1FA9-42D0-8CA8-2DF5DC01245D}" destId="{AEA31A76-313F-47B2-9723-914848CD1EF7}" srcOrd="0" destOrd="0" presId="urn:microsoft.com/office/officeart/2005/8/layout/default"/>
    <dgm:cxn modelId="{30DB9A43-DFF2-4C98-A89A-38E69AF5E059}" type="presOf" srcId="{EE176CB6-1C1D-4967-A561-B89EF82A147C}" destId="{E498BED3-3007-46AF-ACD3-60D1F86CD9DE}" srcOrd="0" destOrd="0" presId="urn:microsoft.com/office/officeart/2005/8/layout/default"/>
    <dgm:cxn modelId="{79CF40A1-A607-43C3-9F5E-E1E73D196B26}" type="presOf" srcId="{2A613D78-E3A8-4347-8D30-7F13A47D38B8}" destId="{5B16A807-3C29-4E0E-87F1-E3E38BD916B5}" srcOrd="0" destOrd="0" presId="urn:microsoft.com/office/officeart/2005/8/layout/default"/>
    <dgm:cxn modelId="{84660DA6-A36C-427C-A711-75DCAD2B478F}" type="presOf" srcId="{BC03AF07-D812-4C2F-823B-4400481031C0}" destId="{5A602588-CADD-476F-9705-B294F185E36C}" srcOrd="0" destOrd="0" presId="urn:microsoft.com/office/officeart/2005/8/layout/default"/>
    <dgm:cxn modelId="{5F55A0B3-E075-48A7-A9D9-2834358C5FC4}" srcId="{23DA7B2E-1FA9-42D0-8CA8-2DF5DC01245D}" destId="{7F7E0432-98F2-4AB2-8347-4AEE8550A89B}" srcOrd="4" destOrd="0" parTransId="{BE1F82D1-2A8C-4AD6-9C36-53C1FEC3C53C}" sibTransId="{F8F8FD6A-FC33-40A6-BAD5-AFBF4F6A97AA}"/>
    <dgm:cxn modelId="{2BAB37CD-208E-44E4-AA01-2AEE247D0359}" type="presOf" srcId="{5AD15B2D-C84D-4D61-94E3-4BF46B6DF9AC}" destId="{08439B57-03FA-46D5-9F41-C642C0CCA57F}" srcOrd="0" destOrd="0" presId="urn:microsoft.com/office/officeart/2005/8/layout/default"/>
    <dgm:cxn modelId="{B8381CF5-EB48-4A0E-BE8C-C02E06B6317C}" srcId="{23DA7B2E-1FA9-42D0-8CA8-2DF5DC01245D}" destId="{134FC355-7BE3-4617-AD24-FFEFCA6735A2}" srcOrd="5" destOrd="0" parTransId="{CEEE220A-50FF-4AC7-AD88-3BAD13FEFFED}" sibTransId="{B9EC6C78-C0C6-42F1-BE60-D163B0267164}"/>
    <dgm:cxn modelId="{F24ACBFD-F6D6-4251-B251-D43B7FC02F4E}" type="presOf" srcId="{134FC355-7BE3-4617-AD24-FFEFCA6735A2}" destId="{5A450586-A7D4-4F97-9317-64941BB7D52D}" srcOrd="0" destOrd="0" presId="urn:microsoft.com/office/officeart/2005/8/layout/default"/>
    <dgm:cxn modelId="{58056E73-143D-4107-8EE2-8BCC3AF9F763}" type="presParOf" srcId="{AEA31A76-313F-47B2-9723-914848CD1EF7}" destId="{E498BED3-3007-46AF-ACD3-60D1F86CD9DE}" srcOrd="0" destOrd="0" presId="urn:microsoft.com/office/officeart/2005/8/layout/default"/>
    <dgm:cxn modelId="{A2975766-2BBD-4E11-813A-E5B99BCAB436}" type="presParOf" srcId="{AEA31A76-313F-47B2-9723-914848CD1EF7}" destId="{509B429A-C126-4CB4-8CB2-F703DA455384}" srcOrd="1" destOrd="0" presId="urn:microsoft.com/office/officeart/2005/8/layout/default"/>
    <dgm:cxn modelId="{4A1CDDF9-2210-48FF-9E49-863896D31AAD}" type="presParOf" srcId="{AEA31A76-313F-47B2-9723-914848CD1EF7}" destId="{5B16A807-3C29-4E0E-87F1-E3E38BD916B5}" srcOrd="2" destOrd="0" presId="urn:microsoft.com/office/officeart/2005/8/layout/default"/>
    <dgm:cxn modelId="{F3D954B0-E342-45CD-8906-EC20D8C3F972}" type="presParOf" srcId="{AEA31A76-313F-47B2-9723-914848CD1EF7}" destId="{4A22BA6B-AECD-4931-A67E-081C9063FC71}" srcOrd="3" destOrd="0" presId="urn:microsoft.com/office/officeart/2005/8/layout/default"/>
    <dgm:cxn modelId="{89DAAD2C-E66F-4C98-B50F-ABF1A9EA1794}" type="presParOf" srcId="{AEA31A76-313F-47B2-9723-914848CD1EF7}" destId="{08439B57-03FA-46D5-9F41-C642C0CCA57F}" srcOrd="4" destOrd="0" presId="urn:microsoft.com/office/officeart/2005/8/layout/default"/>
    <dgm:cxn modelId="{AA454C07-23E4-41AB-B518-7264936B5686}" type="presParOf" srcId="{AEA31A76-313F-47B2-9723-914848CD1EF7}" destId="{A0E46F19-7E4D-4E92-A34B-AB77F4207847}" srcOrd="5" destOrd="0" presId="urn:microsoft.com/office/officeart/2005/8/layout/default"/>
    <dgm:cxn modelId="{0E81F461-557F-445F-AAEE-849F11A9B2A4}" type="presParOf" srcId="{AEA31A76-313F-47B2-9723-914848CD1EF7}" destId="{5A602588-CADD-476F-9705-B294F185E36C}" srcOrd="6" destOrd="0" presId="urn:microsoft.com/office/officeart/2005/8/layout/default"/>
    <dgm:cxn modelId="{0953C3D0-E8EA-4F92-909D-B6E1B5CEEAC8}" type="presParOf" srcId="{AEA31A76-313F-47B2-9723-914848CD1EF7}" destId="{7748A021-7DD3-4334-B229-1FC9CB1BCDF6}" srcOrd="7" destOrd="0" presId="urn:microsoft.com/office/officeart/2005/8/layout/default"/>
    <dgm:cxn modelId="{4837C272-E256-475A-9160-82C959D4FF20}" type="presParOf" srcId="{AEA31A76-313F-47B2-9723-914848CD1EF7}" destId="{FF8A39CF-133C-4764-B0FB-0B74DAA5CBCD}" srcOrd="8" destOrd="0" presId="urn:microsoft.com/office/officeart/2005/8/layout/default"/>
    <dgm:cxn modelId="{750C5CEE-9A0E-4880-A766-0FCBB441207A}" type="presParOf" srcId="{AEA31A76-313F-47B2-9723-914848CD1EF7}" destId="{6F6BDEDB-0E11-48A6-A1CA-0E848016FB21}" srcOrd="9" destOrd="0" presId="urn:microsoft.com/office/officeart/2005/8/layout/default"/>
    <dgm:cxn modelId="{7A6E2FA5-61BD-406A-BEDF-7A602E117040}" type="presParOf" srcId="{AEA31A76-313F-47B2-9723-914848CD1EF7}" destId="{5A450586-A7D4-4F97-9317-64941BB7D52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01C0C4-A143-4C4A-BC1D-2911E4821EF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B9E631BA-ED5D-4A17-9BA1-58B36878F344}">
      <dgm:prSet phldrT="[Text]" phldr="0"/>
      <dgm:spPr/>
      <dgm:t>
        <a:bodyPr/>
        <a:lstStyle/>
        <a:p>
          <a:pPr rtl="0"/>
          <a:r>
            <a:rPr lang="en-US" dirty="0">
              <a:latin typeface="Calibri Light" panose="020F0302020204030204"/>
            </a:rPr>
            <a:t>Events</a:t>
          </a:r>
          <a:endParaRPr lang="en-US" dirty="0"/>
        </a:p>
      </dgm:t>
    </dgm:pt>
    <dgm:pt modelId="{850E1247-90DD-4EA2-9424-F7FD869B9255}" type="parTrans" cxnId="{3A8C7012-DC4F-4D35-93FA-BCDC72A08456}">
      <dgm:prSet/>
      <dgm:spPr/>
      <dgm:t>
        <a:bodyPr/>
        <a:lstStyle/>
        <a:p>
          <a:endParaRPr lang="en-US"/>
        </a:p>
      </dgm:t>
    </dgm:pt>
    <dgm:pt modelId="{DC16DE85-73D1-4E96-B6B1-BBBDFF8BB6AB}" type="sibTrans" cxnId="{3A8C7012-DC4F-4D35-93FA-BCDC72A08456}">
      <dgm:prSet/>
      <dgm:spPr/>
      <dgm:t>
        <a:bodyPr/>
        <a:lstStyle/>
        <a:p>
          <a:endParaRPr lang="en-US"/>
        </a:p>
      </dgm:t>
    </dgm:pt>
    <dgm:pt modelId="{AAEA39EC-D85D-49C0-B43D-C948F0645AAA}">
      <dgm:prSet phldrT="[Text]" phldr="0"/>
      <dgm:spPr/>
      <dgm:t>
        <a:bodyPr/>
        <a:lstStyle/>
        <a:p>
          <a:pPr>
            <a:lnSpc>
              <a:spcPct val="100000"/>
            </a:lnSpc>
          </a:pPr>
          <a:r>
            <a:rPr lang="en-US" dirty="0">
              <a:latin typeface="Calibri Light" panose="020F0302020204030204"/>
            </a:rPr>
            <a:t>Publications</a:t>
          </a:r>
          <a:endParaRPr lang="en-US" dirty="0"/>
        </a:p>
      </dgm:t>
    </dgm:pt>
    <dgm:pt modelId="{85127080-AF51-4549-BC16-8EDC62FA178E}" type="parTrans" cxnId="{C9587DBA-62B0-4AAA-8699-7E656272343E}">
      <dgm:prSet/>
      <dgm:spPr/>
      <dgm:t>
        <a:bodyPr/>
        <a:lstStyle/>
        <a:p>
          <a:endParaRPr lang="en-US"/>
        </a:p>
      </dgm:t>
    </dgm:pt>
    <dgm:pt modelId="{D03468EE-4F5F-4CF6-AC16-9B9D70DAFFEE}" type="sibTrans" cxnId="{C9587DBA-62B0-4AAA-8699-7E656272343E}">
      <dgm:prSet/>
      <dgm:spPr/>
      <dgm:t>
        <a:bodyPr/>
        <a:lstStyle/>
        <a:p>
          <a:endParaRPr lang="en-US"/>
        </a:p>
      </dgm:t>
    </dgm:pt>
    <dgm:pt modelId="{5C1C902E-4C4A-4843-A843-4D5FBDCB07C6}">
      <dgm:prSet phldr="0"/>
      <dgm:spPr/>
      <dgm:t>
        <a:bodyPr/>
        <a:lstStyle/>
        <a:p>
          <a:pPr rtl="0"/>
          <a:r>
            <a:rPr lang="en-US" dirty="0">
              <a:latin typeface="Calibri Light" panose="020F0302020204030204"/>
            </a:rPr>
            <a:t>Science-Policy Interface</a:t>
          </a:r>
        </a:p>
      </dgm:t>
    </dgm:pt>
    <dgm:pt modelId="{2C04E097-5DED-4E65-B623-0F85E2817C28}" type="parTrans" cxnId="{B5CE7A5D-F65F-4441-A9AD-7B38A176CAE6}">
      <dgm:prSet/>
      <dgm:spPr/>
    </dgm:pt>
    <dgm:pt modelId="{93B8363D-3B60-4EA8-84A5-CAC707627CE1}" type="sibTrans" cxnId="{B5CE7A5D-F65F-4441-A9AD-7B38A176CAE6}">
      <dgm:prSet/>
      <dgm:spPr/>
      <dgm:t>
        <a:bodyPr/>
        <a:lstStyle/>
        <a:p>
          <a:endParaRPr lang="en-US"/>
        </a:p>
      </dgm:t>
    </dgm:pt>
    <dgm:pt modelId="{E651A906-7EE0-4647-B33E-1ADAB051C196}" type="pres">
      <dgm:prSet presAssocID="{0101C0C4-A143-4C4A-BC1D-2911E4821EF5}" presName="Name0" presStyleCnt="0">
        <dgm:presLayoutVars>
          <dgm:dir/>
          <dgm:resizeHandles val="exact"/>
        </dgm:presLayoutVars>
      </dgm:prSet>
      <dgm:spPr/>
    </dgm:pt>
    <dgm:pt modelId="{0CA752CF-8188-424E-8616-9A7C04489EA1}" type="pres">
      <dgm:prSet presAssocID="{B9E631BA-ED5D-4A17-9BA1-58B36878F344}" presName="node" presStyleLbl="node1" presStyleIdx="0" presStyleCnt="3">
        <dgm:presLayoutVars>
          <dgm:bulletEnabled val="1"/>
        </dgm:presLayoutVars>
      </dgm:prSet>
      <dgm:spPr/>
    </dgm:pt>
    <dgm:pt modelId="{D56D2C63-561C-4FE4-8DE5-B01AFFD8707C}" type="pres">
      <dgm:prSet presAssocID="{DC16DE85-73D1-4E96-B6B1-BBBDFF8BB6AB}" presName="sibTrans" presStyleLbl="sibTrans2D1" presStyleIdx="0" presStyleCnt="3"/>
      <dgm:spPr/>
    </dgm:pt>
    <dgm:pt modelId="{44CCFD7F-0B9D-4749-BBF3-257A0BE9FA57}" type="pres">
      <dgm:prSet presAssocID="{DC16DE85-73D1-4E96-B6B1-BBBDFF8BB6AB}" presName="connectorText" presStyleLbl="sibTrans2D1" presStyleIdx="0" presStyleCnt="3"/>
      <dgm:spPr/>
    </dgm:pt>
    <dgm:pt modelId="{A5FEC97F-170C-48FB-BD05-09A040715CF5}" type="pres">
      <dgm:prSet presAssocID="{AAEA39EC-D85D-49C0-B43D-C948F0645AAA}" presName="node" presStyleLbl="node1" presStyleIdx="1" presStyleCnt="3">
        <dgm:presLayoutVars>
          <dgm:bulletEnabled val="1"/>
        </dgm:presLayoutVars>
      </dgm:prSet>
      <dgm:spPr/>
    </dgm:pt>
    <dgm:pt modelId="{F2943B2F-0BEA-42BE-99BB-E75C10F8C38A}" type="pres">
      <dgm:prSet presAssocID="{D03468EE-4F5F-4CF6-AC16-9B9D70DAFFEE}" presName="sibTrans" presStyleLbl="sibTrans2D1" presStyleIdx="1" presStyleCnt="3"/>
      <dgm:spPr/>
    </dgm:pt>
    <dgm:pt modelId="{1E269BA7-75F3-4A29-9F8B-6D10F99C6962}" type="pres">
      <dgm:prSet presAssocID="{D03468EE-4F5F-4CF6-AC16-9B9D70DAFFEE}" presName="connectorText" presStyleLbl="sibTrans2D1" presStyleIdx="1" presStyleCnt="3"/>
      <dgm:spPr/>
    </dgm:pt>
    <dgm:pt modelId="{2F3A7B06-3EAA-4AC6-9C91-20B8F93FE6C5}" type="pres">
      <dgm:prSet presAssocID="{5C1C902E-4C4A-4843-A843-4D5FBDCB07C6}" presName="node" presStyleLbl="node1" presStyleIdx="2" presStyleCnt="3">
        <dgm:presLayoutVars>
          <dgm:bulletEnabled val="1"/>
        </dgm:presLayoutVars>
      </dgm:prSet>
      <dgm:spPr/>
    </dgm:pt>
    <dgm:pt modelId="{5EBAD36E-6D63-45EB-8929-F52B8EB682D3}" type="pres">
      <dgm:prSet presAssocID="{93B8363D-3B60-4EA8-84A5-CAC707627CE1}" presName="sibTrans" presStyleLbl="sibTrans2D1" presStyleIdx="2" presStyleCnt="3"/>
      <dgm:spPr/>
    </dgm:pt>
    <dgm:pt modelId="{8BC2BDC3-58E6-4372-9E7C-879D68D947BA}" type="pres">
      <dgm:prSet presAssocID="{93B8363D-3B60-4EA8-84A5-CAC707627CE1}" presName="connectorText" presStyleLbl="sibTrans2D1" presStyleIdx="2" presStyleCnt="3"/>
      <dgm:spPr/>
    </dgm:pt>
  </dgm:ptLst>
  <dgm:cxnLst>
    <dgm:cxn modelId="{E764890F-B5DA-4F65-98E7-8C5D337BE9EF}" type="presOf" srcId="{DC16DE85-73D1-4E96-B6B1-BBBDFF8BB6AB}" destId="{D56D2C63-561C-4FE4-8DE5-B01AFFD8707C}" srcOrd="0" destOrd="0" presId="urn:microsoft.com/office/officeart/2005/8/layout/cycle7"/>
    <dgm:cxn modelId="{3A8C7012-DC4F-4D35-93FA-BCDC72A08456}" srcId="{0101C0C4-A143-4C4A-BC1D-2911E4821EF5}" destId="{B9E631BA-ED5D-4A17-9BA1-58B36878F344}" srcOrd="0" destOrd="0" parTransId="{850E1247-90DD-4EA2-9424-F7FD869B9255}" sibTransId="{DC16DE85-73D1-4E96-B6B1-BBBDFF8BB6AB}"/>
    <dgm:cxn modelId="{DFD24A14-1624-4DAE-8A31-723AC9998F8F}" type="presOf" srcId="{B9E631BA-ED5D-4A17-9BA1-58B36878F344}" destId="{0CA752CF-8188-424E-8616-9A7C04489EA1}" srcOrd="0" destOrd="0" presId="urn:microsoft.com/office/officeart/2005/8/layout/cycle7"/>
    <dgm:cxn modelId="{11033F1A-C469-4DE6-A548-42668561831C}" type="presOf" srcId="{D03468EE-4F5F-4CF6-AC16-9B9D70DAFFEE}" destId="{1E269BA7-75F3-4A29-9F8B-6D10F99C6962}" srcOrd="1" destOrd="0" presId="urn:microsoft.com/office/officeart/2005/8/layout/cycle7"/>
    <dgm:cxn modelId="{D3268F33-501A-4D91-AB38-39FEFFFB7848}" type="presOf" srcId="{AAEA39EC-D85D-49C0-B43D-C948F0645AAA}" destId="{A5FEC97F-170C-48FB-BD05-09A040715CF5}" srcOrd="0" destOrd="0" presId="urn:microsoft.com/office/officeart/2005/8/layout/cycle7"/>
    <dgm:cxn modelId="{B5CE7A5D-F65F-4441-A9AD-7B38A176CAE6}" srcId="{0101C0C4-A143-4C4A-BC1D-2911E4821EF5}" destId="{5C1C902E-4C4A-4843-A843-4D5FBDCB07C6}" srcOrd="2" destOrd="0" parTransId="{2C04E097-5DED-4E65-B623-0F85E2817C28}" sibTransId="{93B8363D-3B60-4EA8-84A5-CAC707627CE1}"/>
    <dgm:cxn modelId="{BBFB0546-FE7D-4C52-BA55-8E6D496A8A17}" type="presOf" srcId="{D03468EE-4F5F-4CF6-AC16-9B9D70DAFFEE}" destId="{F2943B2F-0BEA-42BE-99BB-E75C10F8C38A}" srcOrd="0" destOrd="0" presId="urn:microsoft.com/office/officeart/2005/8/layout/cycle7"/>
    <dgm:cxn modelId="{79E02B48-8446-4180-92E2-08A9A4757CC5}" type="presOf" srcId="{5C1C902E-4C4A-4843-A843-4D5FBDCB07C6}" destId="{2F3A7B06-3EAA-4AC6-9C91-20B8F93FE6C5}" srcOrd="0" destOrd="0" presId="urn:microsoft.com/office/officeart/2005/8/layout/cycle7"/>
    <dgm:cxn modelId="{33C98C68-0B78-4313-B8AB-4FF527AE820D}" type="presOf" srcId="{93B8363D-3B60-4EA8-84A5-CAC707627CE1}" destId="{8BC2BDC3-58E6-4372-9E7C-879D68D947BA}" srcOrd="1" destOrd="0" presId="urn:microsoft.com/office/officeart/2005/8/layout/cycle7"/>
    <dgm:cxn modelId="{1B624171-7DEF-4378-A82E-2B7DD939C61E}" type="presOf" srcId="{0101C0C4-A143-4C4A-BC1D-2911E4821EF5}" destId="{E651A906-7EE0-4647-B33E-1ADAB051C196}" srcOrd="0" destOrd="0" presId="urn:microsoft.com/office/officeart/2005/8/layout/cycle7"/>
    <dgm:cxn modelId="{C9587DBA-62B0-4AAA-8699-7E656272343E}" srcId="{0101C0C4-A143-4C4A-BC1D-2911E4821EF5}" destId="{AAEA39EC-D85D-49C0-B43D-C948F0645AAA}" srcOrd="1" destOrd="0" parTransId="{85127080-AF51-4549-BC16-8EDC62FA178E}" sibTransId="{D03468EE-4F5F-4CF6-AC16-9B9D70DAFFEE}"/>
    <dgm:cxn modelId="{14D594E2-04C7-4D96-8003-5BF1CDEA3C1F}" type="presOf" srcId="{DC16DE85-73D1-4E96-B6B1-BBBDFF8BB6AB}" destId="{44CCFD7F-0B9D-4749-BBF3-257A0BE9FA57}" srcOrd="1" destOrd="0" presId="urn:microsoft.com/office/officeart/2005/8/layout/cycle7"/>
    <dgm:cxn modelId="{496608E4-48DD-42DC-BC3B-38EB025D7F95}" type="presOf" srcId="{93B8363D-3B60-4EA8-84A5-CAC707627CE1}" destId="{5EBAD36E-6D63-45EB-8929-F52B8EB682D3}" srcOrd="0" destOrd="0" presId="urn:microsoft.com/office/officeart/2005/8/layout/cycle7"/>
    <dgm:cxn modelId="{0700F838-8054-446C-BBA8-41E0ECF68FEC}" type="presParOf" srcId="{E651A906-7EE0-4647-B33E-1ADAB051C196}" destId="{0CA752CF-8188-424E-8616-9A7C04489EA1}" srcOrd="0" destOrd="0" presId="urn:microsoft.com/office/officeart/2005/8/layout/cycle7"/>
    <dgm:cxn modelId="{BAC68BA8-B9EF-4F26-B1B6-8720F94CA100}" type="presParOf" srcId="{E651A906-7EE0-4647-B33E-1ADAB051C196}" destId="{D56D2C63-561C-4FE4-8DE5-B01AFFD8707C}" srcOrd="1" destOrd="0" presId="urn:microsoft.com/office/officeart/2005/8/layout/cycle7"/>
    <dgm:cxn modelId="{7535837B-427E-43B0-8CC3-4D3891AC2F79}" type="presParOf" srcId="{D56D2C63-561C-4FE4-8DE5-B01AFFD8707C}" destId="{44CCFD7F-0B9D-4749-BBF3-257A0BE9FA57}" srcOrd="0" destOrd="0" presId="urn:microsoft.com/office/officeart/2005/8/layout/cycle7"/>
    <dgm:cxn modelId="{4AD7AC63-1321-4BDC-8350-01A3E19B6E5B}" type="presParOf" srcId="{E651A906-7EE0-4647-B33E-1ADAB051C196}" destId="{A5FEC97F-170C-48FB-BD05-09A040715CF5}" srcOrd="2" destOrd="0" presId="urn:microsoft.com/office/officeart/2005/8/layout/cycle7"/>
    <dgm:cxn modelId="{EE61F100-9846-4721-B87C-4484FCDEC318}" type="presParOf" srcId="{E651A906-7EE0-4647-B33E-1ADAB051C196}" destId="{F2943B2F-0BEA-42BE-99BB-E75C10F8C38A}" srcOrd="3" destOrd="0" presId="urn:microsoft.com/office/officeart/2005/8/layout/cycle7"/>
    <dgm:cxn modelId="{84915261-A1D9-428F-8D69-F94FA83A6233}" type="presParOf" srcId="{F2943B2F-0BEA-42BE-99BB-E75C10F8C38A}" destId="{1E269BA7-75F3-4A29-9F8B-6D10F99C6962}" srcOrd="0" destOrd="0" presId="urn:microsoft.com/office/officeart/2005/8/layout/cycle7"/>
    <dgm:cxn modelId="{617969E1-4BE2-4FBD-B260-28875AED94CF}" type="presParOf" srcId="{E651A906-7EE0-4647-B33E-1ADAB051C196}" destId="{2F3A7B06-3EAA-4AC6-9C91-20B8F93FE6C5}" srcOrd="4" destOrd="0" presId="urn:microsoft.com/office/officeart/2005/8/layout/cycle7"/>
    <dgm:cxn modelId="{585D7510-772A-4037-8392-A0819E3527E1}" type="presParOf" srcId="{E651A906-7EE0-4647-B33E-1ADAB051C196}" destId="{5EBAD36E-6D63-45EB-8929-F52B8EB682D3}" srcOrd="5" destOrd="0" presId="urn:microsoft.com/office/officeart/2005/8/layout/cycle7"/>
    <dgm:cxn modelId="{6524D5A8-0AEA-4753-A12D-672A8D0310D3}" type="presParOf" srcId="{5EBAD36E-6D63-45EB-8929-F52B8EB682D3}" destId="{8BC2BDC3-58E6-4372-9E7C-879D68D947BA}"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1CBCC7-35B5-46DC-B0F2-1AD7C1BF2CD1}">
      <dsp:nvSpPr>
        <dsp:cNvPr id="0" name=""/>
        <dsp:cNvSpPr/>
      </dsp:nvSpPr>
      <dsp:spPr>
        <a:xfrm>
          <a:off x="4469" y="10536"/>
          <a:ext cx="3778827" cy="1511531"/>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2016 </a:t>
          </a:r>
        </a:p>
        <a:p>
          <a:pPr marL="0" lvl="0" indent="0" algn="ctr" defTabSz="889000">
            <a:lnSpc>
              <a:spcPct val="90000"/>
            </a:lnSpc>
            <a:spcBef>
              <a:spcPct val="0"/>
            </a:spcBef>
            <a:spcAft>
              <a:spcPct val="35000"/>
            </a:spcAft>
            <a:buNone/>
          </a:pPr>
          <a:r>
            <a:rPr lang="en-US" sz="2000" kern="1200" dirty="0"/>
            <a:t>Integrate Network</a:t>
          </a:r>
          <a:endParaRPr lang="en-DE" sz="2000" kern="1200" dirty="0"/>
        </a:p>
      </dsp:txBody>
      <dsp:txXfrm>
        <a:off x="760235" y="10536"/>
        <a:ext cx="2267296" cy="1511531"/>
      </dsp:txXfrm>
    </dsp:sp>
    <dsp:sp modelId="{B39E54EA-95B2-493A-A3AD-38EA1E804EC6}">
      <dsp:nvSpPr>
        <dsp:cNvPr id="0" name=""/>
        <dsp:cNvSpPr/>
      </dsp:nvSpPr>
      <dsp:spPr>
        <a:xfrm>
          <a:off x="3405414" y="10536"/>
          <a:ext cx="4671424" cy="1511531"/>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2022</a:t>
          </a:r>
        </a:p>
        <a:p>
          <a:pPr marL="0" lvl="0" indent="0" algn="ctr" defTabSz="889000">
            <a:lnSpc>
              <a:spcPct val="90000"/>
            </a:lnSpc>
            <a:spcBef>
              <a:spcPct val="0"/>
            </a:spcBef>
            <a:spcAft>
              <a:spcPct val="35000"/>
            </a:spcAft>
            <a:buNone/>
          </a:pPr>
          <a:r>
            <a:rPr lang="en-US" sz="2000" kern="1200" dirty="0"/>
            <a:t>Integrate member and chair countries	</a:t>
          </a:r>
          <a:endParaRPr lang="en-DE" sz="2000" kern="1200" dirty="0"/>
        </a:p>
      </dsp:txBody>
      <dsp:txXfrm>
        <a:off x="4161180" y="10536"/>
        <a:ext cx="3159893" cy="1511531"/>
      </dsp:txXfrm>
    </dsp:sp>
    <dsp:sp modelId="{0E6E482E-2F65-4EE6-82F8-C662B414E898}">
      <dsp:nvSpPr>
        <dsp:cNvPr id="0" name=""/>
        <dsp:cNvSpPr/>
      </dsp:nvSpPr>
      <dsp:spPr>
        <a:xfrm>
          <a:off x="7702058" y="10536"/>
          <a:ext cx="3778827" cy="1511531"/>
        </a:xfrm>
        <a:prstGeom prst="chevron">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2022</a:t>
          </a:r>
        </a:p>
        <a:p>
          <a:pPr marL="0" lvl="0" indent="0" algn="ctr" defTabSz="889000">
            <a:lnSpc>
              <a:spcPct val="90000"/>
            </a:lnSpc>
            <a:spcBef>
              <a:spcPct val="0"/>
            </a:spcBef>
            <a:spcAft>
              <a:spcPct val="35000"/>
            </a:spcAft>
            <a:buNone/>
          </a:pPr>
          <a:r>
            <a:rPr lang="en-US" sz="2000" kern="1200" dirty="0"/>
            <a:t>MDTF</a:t>
          </a:r>
          <a:endParaRPr lang="en-DE" sz="2000" kern="1200" dirty="0"/>
        </a:p>
      </dsp:txBody>
      <dsp:txXfrm>
        <a:off x="8457824" y="10536"/>
        <a:ext cx="2267296" cy="1511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8BED3-3007-46AF-ACD3-60D1F86CD9DE}">
      <dsp:nvSpPr>
        <dsp:cNvPr id="0" name=""/>
        <dsp:cNvSpPr/>
      </dsp:nvSpPr>
      <dsp:spPr>
        <a:xfrm>
          <a:off x="0" y="494436"/>
          <a:ext cx="2707189" cy="1624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Move towards a more formal set-up of the Integrate Network </a:t>
          </a:r>
        </a:p>
      </dsp:txBody>
      <dsp:txXfrm>
        <a:off x="0" y="494436"/>
        <a:ext cx="2707189" cy="1624313"/>
      </dsp:txXfrm>
    </dsp:sp>
    <dsp:sp modelId="{5B16A807-3C29-4E0E-87F1-E3E38BD916B5}">
      <dsp:nvSpPr>
        <dsp:cNvPr id="0" name=""/>
        <dsp:cNvSpPr/>
      </dsp:nvSpPr>
      <dsp:spPr>
        <a:xfrm>
          <a:off x="2977908" y="494436"/>
          <a:ext cx="2707189" cy="1624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MDTF allows to support activities and impact of the Network independent of projects</a:t>
          </a:r>
        </a:p>
      </dsp:txBody>
      <dsp:txXfrm>
        <a:off x="2977908" y="494436"/>
        <a:ext cx="2707189" cy="1624313"/>
      </dsp:txXfrm>
    </dsp:sp>
    <dsp:sp modelId="{08439B57-03FA-46D5-9F41-C642C0CCA57F}">
      <dsp:nvSpPr>
        <dsp:cNvPr id="0" name=""/>
        <dsp:cNvSpPr/>
      </dsp:nvSpPr>
      <dsp:spPr>
        <a:xfrm>
          <a:off x="5955816" y="494436"/>
          <a:ext cx="2707189" cy="1624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MDTF strengthens joint ownership of the network</a:t>
          </a:r>
        </a:p>
      </dsp:txBody>
      <dsp:txXfrm>
        <a:off x="5955816" y="494436"/>
        <a:ext cx="2707189" cy="1624313"/>
      </dsp:txXfrm>
    </dsp:sp>
    <dsp:sp modelId="{5A602588-CADD-476F-9705-B294F185E36C}">
      <dsp:nvSpPr>
        <dsp:cNvPr id="0" name=""/>
        <dsp:cNvSpPr/>
      </dsp:nvSpPr>
      <dsp:spPr>
        <a:xfrm>
          <a:off x="0" y="2389469"/>
          <a:ext cx="2707189" cy="1624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Guided by agreed MDTF rules</a:t>
          </a:r>
        </a:p>
      </dsp:txBody>
      <dsp:txXfrm>
        <a:off x="0" y="2389469"/>
        <a:ext cx="2707189" cy="1624313"/>
      </dsp:txXfrm>
    </dsp:sp>
    <dsp:sp modelId="{FF8A39CF-133C-4764-B0FB-0B74DAA5CBCD}">
      <dsp:nvSpPr>
        <dsp:cNvPr id="0" name=""/>
        <dsp:cNvSpPr/>
      </dsp:nvSpPr>
      <dsp:spPr>
        <a:xfrm>
          <a:off x="2977908" y="2389469"/>
          <a:ext cx="2707189" cy="1624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Members Committee acts as decision making body</a:t>
          </a:r>
        </a:p>
      </dsp:txBody>
      <dsp:txXfrm>
        <a:off x="2977908" y="2389469"/>
        <a:ext cx="2707189" cy="1624313"/>
      </dsp:txXfrm>
    </dsp:sp>
    <dsp:sp modelId="{5A450586-A7D4-4F97-9317-64941BB7D52D}">
      <dsp:nvSpPr>
        <dsp:cNvPr id="0" name=""/>
        <dsp:cNvSpPr/>
      </dsp:nvSpPr>
      <dsp:spPr>
        <a:xfrm>
          <a:off x="5955816" y="2389469"/>
          <a:ext cx="2707189" cy="16243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EFI facilitates the Integrate Network as Secretariat</a:t>
          </a:r>
          <a:endParaRPr lang="en-US" sz="2000" kern="1200"/>
        </a:p>
      </dsp:txBody>
      <dsp:txXfrm>
        <a:off x="5955816" y="2389469"/>
        <a:ext cx="2707189" cy="1624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752CF-8188-424E-8616-9A7C04489EA1}">
      <dsp:nvSpPr>
        <dsp:cNvPr id="0" name=""/>
        <dsp:cNvSpPr/>
      </dsp:nvSpPr>
      <dsp:spPr>
        <a:xfrm>
          <a:off x="2348443" y="731"/>
          <a:ext cx="1837911" cy="918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Events</a:t>
          </a:r>
          <a:endParaRPr lang="en-US" sz="2200" kern="1200" dirty="0"/>
        </a:p>
      </dsp:txBody>
      <dsp:txXfrm>
        <a:off x="2375358" y="27646"/>
        <a:ext cx="1784081" cy="865125"/>
      </dsp:txXfrm>
    </dsp:sp>
    <dsp:sp modelId="{D56D2C63-561C-4FE4-8DE5-B01AFFD8707C}">
      <dsp:nvSpPr>
        <dsp:cNvPr id="0" name=""/>
        <dsp:cNvSpPr/>
      </dsp:nvSpPr>
      <dsp:spPr>
        <a:xfrm rot="3600000">
          <a:off x="3547675" y="1612543"/>
          <a:ext cx="955743" cy="32163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644165" y="1676870"/>
        <a:ext cx="762763" cy="192980"/>
      </dsp:txXfrm>
    </dsp:sp>
    <dsp:sp modelId="{A5FEC97F-170C-48FB-BD05-09A040715CF5}">
      <dsp:nvSpPr>
        <dsp:cNvPr id="0" name=""/>
        <dsp:cNvSpPr/>
      </dsp:nvSpPr>
      <dsp:spPr>
        <a:xfrm>
          <a:off x="3864738" y="2627033"/>
          <a:ext cx="1837911" cy="918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100000"/>
            </a:lnSpc>
            <a:spcBef>
              <a:spcPct val="0"/>
            </a:spcBef>
            <a:spcAft>
              <a:spcPct val="35000"/>
            </a:spcAft>
            <a:buNone/>
          </a:pPr>
          <a:r>
            <a:rPr lang="en-US" sz="2200" kern="1200" dirty="0">
              <a:latin typeface="Calibri Light" panose="020F0302020204030204"/>
            </a:rPr>
            <a:t>Publications</a:t>
          </a:r>
          <a:endParaRPr lang="en-US" sz="2200" kern="1200" dirty="0"/>
        </a:p>
      </dsp:txBody>
      <dsp:txXfrm>
        <a:off x="3891653" y="2653948"/>
        <a:ext cx="1784081" cy="865125"/>
      </dsp:txXfrm>
    </dsp:sp>
    <dsp:sp modelId="{F2943B2F-0BEA-42BE-99BB-E75C10F8C38A}">
      <dsp:nvSpPr>
        <dsp:cNvPr id="0" name=""/>
        <dsp:cNvSpPr/>
      </dsp:nvSpPr>
      <dsp:spPr>
        <a:xfrm rot="10800000">
          <a:off x="2789527" y="2925693"/>
          <a:ext cx="955743" cy="32163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886017" y="2990020"/>
        <a:ext cx="762763" cy="192980"/>
      </dsp:txXfrm>
    </dsp:sp>
    <dsp:sp modelId="{2F3A7B06-3EAA-4AC6-9C91-20B8F93FE6C5}">
      <dsp:nvSpPr>
        <dsp:cNvPr id="0" name=""/>
        <dsp:cNvSpPr/>
      </dsp:nvSpPr>
      <dsp:spPr>
        <a:xfrm>
          <a:off x="832147" y="2627033"/>
          <a:ext cx="1837911" cy="918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Light" panose="020F0302020204030204"/>
            </a:rPr>
            <a:t>Science-Policy Interface</a:t>
          </a:r>
        </a:p>
      </dsp:txBody>
      <dsp:txXfrm>
        <a:off x="859062" y="2653948"/>
        <a:ext cx="1784081" cy="865125"/>
      </dsp:txXfrm>
    </dsp:sp>
    <dsp:sp modelId="{5EBAD36E-6D63-45EB-8929-F52B8EB682D3}">
      <dsp:nvSpPr>
        <dsp:cNvPr id="0" name=""/>
        <dsp:cNvSpPr/>
      </dsp:nvSpPr>
      <dsp:spPr>
        <a:xfrm rot="18000000">
          <a:off x="2031379" y="1612543"/>
          <a:ext cx="955743" cy="32163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127869" y="1676870"/>
        <a:ext cx="762763" cy="1929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A75C16-4A12-E640-883F-51F5F4CF4DBD}" type="datetimeFigureOut">
              <a:rPr lang="de-DE" smtClean="0"/>
              <a:t>14.10.2022</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7D842-391D-4545-BD45-3C243CE12040}" type="slidenum">
              <a:rPr lang="de-DE" smtClean="0"/>
              <a:t>‹Nr.›</a:t>
            </a:fld>
            <a:endParaRPr lang="de-DE"/>
          </a:p>
        </p:txBody>
      </p:sp>
    </p:spTree>
    <p:extLst>
      <p:ext uri="{BB962C8B-B14F-4D97-AF65-F5344CB8AC3E}">
        <p14:creationId xmlns:p14="http://schemas.microsoft.com/office/powerpoint/2010/main" val="728447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DE" b="0" i="0">
                <a:solidFill>
                  <a:srgbClr val="000000"/>
                </a:solidFill>
                <a:effectLst/>
                <a:latin typeface="Times New Roman" panose="02020603050405020304" pitchFamily="18" charset="0"/>
              </a:rPr>
              <a:t>  </a:t>
            </a:r>
            <a:r>
              <a:rPr lang="en-GB" i="1"/>
              <a:t>“The European network Integrate promotes and advances forest management approaches for the integration of nature conservation into sustainable forest management at three levels: the decision-making policy level, the level of forest practitioners/managers, and the level of research and academic knowledge”</a:t>
            </a:r>
          </a:p>
          <a:p>
            <a:pPr marL="0" indent="0" algn="just">
              <a:buNone/>
            </a:pPr>
            <a:endParaRPr lang="en-GB" i="1"/>
          </a:p>
          <a:p>
            <a:pPr>
              <a:buFont typeface="Wingdings" panose="05000000000000000000" pitchFamily="2" charset="2"/>
              <a:buChar char="Ø"/>
            </a:pPr>
            <a:r>
              <a:rPr lang="fi-FI" err="1"/>
              <a:t>Voluntary</a:t>
            </a:r>
            <a:r>
              <a:rPr lang="fi-FI"/>
              <a:t> </a:t>
            </a:r>
            <a:r>
              <a:rPr lang="fi-FI" err="1"/>
              <a:t>network</a:t>
            </a:r>
            <a:r>
              <a:rPr lang="fi-FI"/>
              <a:t> </a:t>
            </a:r>
            <a:r>
              <a:rPr lang="fi-FI" err="1"/>
              <a:t>initiated</a:t>
            </a:r>
            <a:r>
              <a:rPr lang="fi-FI"/>
              <a:t> </a:t>
            </a:r>
            <a:r>
              <a:rPr lang="fi-FI" err="1"/>
              <a:t>by</a:t>
            </a:r>
            <a:r>
              <a:rPr lang="fi-FI"/>
              <a:t> </a:t>
            </a:r>
            <a:r>
              <a:rPr lang="fi-FI" err="1"/>
              <a:t>Prague</a:t>
            </a:r>
            <a:r>
              <a:rPr lang="fi-FI"/>
              <a:t> </a:t>
            </a:r>
            <a:r>
              <a:rPr lang="fi-FI" err="1"/>
              <a:t>Declaration</a:t>
            </a:r>
            <a:r>
              <a:rPr lang="fi-FI"/>
              <a:t> on </a:t>
            </a:r>
            <a:r>
              <a:rPr lang="fi-FI" err="1"/>
              <a:t>Forests</a:t>
            </a:r>
            <a:r>
              <a:rPr lang="fi-FI"/>
              <a:t> and </a:t>
            </a:r>
            <a:r>
              <a:rPr lang="fi-FI" err="1"/>
              <a:t>with</a:t>
            </a:r>
            <a:r>
              <a:rPr lang="fi-FI"/>
              <a:t> </a:t>
            </a:r>
            <a:r>
              <a:rPr lang="fi-FI" err="1"/>
              <a:t>mandate</a:t>
            </a:r>
            <a:r>
              <a:rPr lang="fi-FI"/>
              <a:t> </a:t>
            </a:r>
            <a:r>
              <a:rPr lang="fi-FI" err="1"/>
              <a:t>by</a:t>
            </a:r>
            <a:r>
              <a:rPr lang="fi-FI"/>
              <a:t> </a:t>
            </a:r>
            <a:r>
              <a:rPr lang="fi-FI" err="1"/>
              <a:t>the</a:t>
            </a:r>
            <a:r>
              <a:rPr lang="fi-FI"/>
              <a:t> EU </a:t>
            </a:r>
            <a:r>
              <a:rPr lang="fi-FI" err="1"/>
              <a:t>Standing</a:t>
            </a:r>
            <a:r>
              <a:rPr lang="fi-FI"/>
              <a:t> </a:t>
            </a:r>
            <a:r>
              <a:rPr lang="fi-FI" err="1"/>
              <a:t>Forestry</a:t>
            </a:r>
            <a:r>
              <a:rPr lang="fi-FI"/>
              <a:t> </a:t>
            </a:r>
            <a:r>
              <a:rPr lang="fi-FI" err="1"/>
              <a:t>Committee</a:t>
            </a:r>
            <a:endParaRPr lang="fi-FI"/>
          </a:p>
          <a:p>
            <a:pPr>
              <a:buFont typeface="Wingdings" panose="05000000000000000000" pitchFamily="2" charset="2"/>
              <a:buChar char="Ø"/>
            </a:pPr>
            <a:r>
              <a:rPr lang="en-US"/>
              <a:t>Focus on further integration of nature conservation enhancement in sustainably managed forests in Europe. </a:t>
            </a:r>
          </a:p>
          <a:p>
            <a:pPr>
              <a:buFont typeface="Wingdings" panose="05000000000000000000" pitchFamily="2" charset="2"/>
              <a:buChar char="Ø"/>
            </a:pPr>
            <a:endParaRPr lang="en-US"/>
          </a:p>
          <a:p>
            <a:pPr algn="just">
              <a:buFont typeface="Wingdings" panose="05000000000000000000" pitchFamily="2" charset="2"/>
              <a:buChar char="Ø"/>
            </a:pPr>
            <a:r>
              <a:rPr lang="en-GB"/>
              <a:t>Initiative driven by country representatives and their topical interests, currently 19 European countries participating, European Commission observer (DG AGRI and DG ENV) </a:t>
            </a:r>
          </a:p>
          <a:p>
            <a:pPr algn="just">
              <a:buFont typeface="Wingdings" panose="05000000000000000000" pitchFamily="2" charset="2"/>
              <a:buChar char="Ø"/>
            </a:pPr>
            <a:r>
              <a:rPr lang="en-GB"/>
              <a:t>Chairs: DE (2017), CZ (2018), PL (2018/2019), DK (2019/2020),                     CH (2020/2021), ES (2021/2022) Luxembourg (2023)</a:t>
            </a:r>
          </a:p>
          <a:p>
            <a:pPr>
              <a:buFont typeface="Wingdings" panose="05000000000000000000" pitchFamily="2" charset="2"/>
              <a:buChar char="Ø"/>
            </a:pPr>
            <a:endParaRPr lang="en-US"/>
          </a:p>
          <a:p>
            <a:endParaRPr lang="en-DE"/>
          </a:p>
        </p:txBody>
      </p:sp>
      <p:sp>
        <p:nvSpPr>
          <p:cNvPr id="4" name="Slide Number Placeholder 3"/>
          <p:cNvSpPr>
            <a:spLocks noGrp="1"/>
          </p:cNvSpPr>
          <p:nvPr>
            <p:ph type="sldNum" sz="quarter" idx="5"/>
          </p:nvPr>
        </p:nvSpPr>
        <p:spPr/>
        <p:txBody>
          <a:bodyPr/>
          <a:lstStyle/>
          <a:p>
            <a:fld id="{0647D842-391D-4545-BD45-3C243CE12040}" type="slidenum">
              <a:rPr lang="de-DE" smtClean="0"/>
              <a:t>2</a:t>
            </a:fld>
            <a:endParaRPr lang="de-DE"/>
          </a:p>
        </p:txBody>
      </p:sp>
    </p:spTree>
    <p:extLst>
      <p:ext uri="{BB962C8B-B14F-4D97-AF65-F5344CB8AC3E}">
        <p14:creationId xmlns:p14="http://schemas.microsoft.com/office/powerpoint/2010/main" val="365552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Selected events from the past years...</a:t>
            </a:r>
          </a:p>
        </p:txBody>
      </p:sp>
      <p:sp>
        <p:nvSpPr>
          <p:cNvPr id="4" name="Slide Number Placeholder 3"/>
          <p:cNvSpPr>
            <a:spLocks noGrp="1"/>
          </p:cNvSpPr>
          <p:nvPr>
            <p:ph type="sldNum" sz="quarter" idx="5"/>
          </p:nvPr>
        </p:nvSpPr>
        <p:spPr/>
        <p:txBody>
          <a:bodyPr/>
          <a:lstStyle/>
          <a:p>
            <a:fld id="{0647D842-391D-4545-BD45-3C243CE12040}" type="slidenum">
              <a:rPr lang="de-DE" smtClean="0"/>
              <a:t>11</a:t>
            </a:fld>
            <a:endParaRPr lang="de-DE"/>
          </a:p>
        </p:txBody>
      </p:sp>
    </p:spTree>
    <p:extLst>
      <p:ext uri="{BB962C8B-B14F-4D97-AF65-F5344CB8AC3E}">
        <p14:creationId xmlns:p14="http://schemas.microsoft.com/office/powerpoint/2010/main" val="3962342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Listed on website (insert link)</a:t>
            </a:r>
          </a:p>
        </p:txBody>
      </p:sp>
      <p:sp>
        <p:nvSpPr>
          <p:cNvPr id="4" name="Slide Number Placeholder 3"/>
          <p:cNvSpPr>
            <a:spLocks noGrp="1"/>
          </p:cNvSpPr>
          <p:nvPr>
            <p:ph type="sldNum" sz="quarter" idx="5"/>
          </p:nvPr>
        </p:nvSpPr>
        <p:spPr/>
        <p:txBody>
          <a:bodyPr/>
          <a:lstStyle/>
          <a:p>
            <a:fld id="{0647D842-391D-4545-BD45-3C243CE12040}" type="slidenum">
              <a:rPr lang="de-DE" smtClean="0"/>
              <a:t>12</a:t>
            </a:fld>
            <a:endParaRPr lang="de-DE"/>
          </a:p>
        </p:txBody>
      </p:sp>
    </p:spTree>
    <p:extLst>
      <p:ext uri="{BB962C8B-B14F-4D97-AF65-F5344CB8AC3E}">
        <p14:creationId xmlns:p14="http://schemas.microsoft.com/office/powerpoint/2010/main" val="27212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of informational and communication materials (newsletter, videos, interviews, blogposts, flyer, and also scientific publications)</a:t>
            </a:r>
          </a:p>
        </p:txBody>
      </p:sp>
      <p:sp>
        <p:nvSpPr>
          <p:cNvPr id="4" name="Slide Number Placeholder 3"/>
          <p:cNvSpPr>
            <a:spLocks noGrp="1"/>
          </p:cNvSpPr>
          <p:nvPr>
            <p:ph type="sldNum" sz="quarter" idx="5"/>
          </p:nvPr>
        </p:nvSpPr>
        <p:spPr/>
        <p:txBody>
          <a:bodyPr/>
          <a:lstStyle/>
          <a:p>
            <a:fld id="{0647D842-391D-4545-BD45-3C243CE12040}" type="slidenum">
              <a:rPr lang="de-DE" smtClean="0"/>
              <a:t>13</a:t>
            </a:fld>
            <a:endParaRPr lang="de-DE"/>
          </a:p>
        </p:txBody>
      </p:sp>
    </p:spTree>
    <p:extLst>
      <p:ext uri="{BB962C8B-B14F-4D97-AF65-F5344CB8AC3E}">
        <p14:creationId xmlns:p14="http://schemas.microsoft.com/office/powerpoint/2010/main" val="395895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a:t>
            </a:r>
          </a:p>
          <a:p>
            <a:r>
              <a:rPr lang="en-US" dirty="0"/>
              <a:t>The Integrate Network was initially brought into life in 2016 by the German Federal Minister for Food and Agriculture, Christian Schmidt, and his Czech colleague, Marian </a:t>
            </a:r>
            <a:r>
              <a:rPr lang="en-US" dirty="0" err="1"/>
              <a:t>Jurečka</a:t>
            </a:r>
            <a:r>
              <a:rPr lang="en-US" dirty="0"/>
              <a:t> (outcome was the Prague Declaration), and subsequently supported by the European Commission’s Standing Forestry Committee.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maps in the middle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map on left </a:t>
            </a:r>
          </a:p>
          <a:p>
            <a:r>
              <a:rPr lang="en-US" dirty="0"/>
              <a:t>State in 2022: </a:t>
            </a:r>
            <a:r>
              <a:rPr lang="en-GB" sz="1200" b="0" i="0" kern="1200" dirty="0">
                <a:solidFill>
                  <a:schemeClr val="tx1"/>
                </a:solidFill>
                <a:effectLst/>
                <a:latin typeface="+mn-lt"/>
                <a:ea typeface="+mn-ea"/>
                <a:cs typeface="+mn-cs"/>
              </a:rPr>
              <a:t>19 member countries take part in the network with representatives from forest and nature conservation policy, forestry and conservation practice as well as the research community, with the European Commission being an observer.</a:t>
            </a:r>
            <a:endParaRPr lang="en-US" sz="1200" b="0" i="0" kern="1200" dirty="0">
              <a:solidFill>
                <a:schemeClr val="tx1"/>
              </a:solidFill>
              <a:effectLst/>
              <a:latin typeface="+mn-lt"/>
              <a:ea typeface="+mn-ea"/>
              <a:cs typeface="+mn-cs"/>
            </a:endParaRPr>
          </a:p>
          <a:p>
            <a:r>
              <a:rPr lang="en-US" dirty="0"/>
              <a:t>Small</a:t>
            </a:r>
            <a:r>
              <a:rPr lang="en-US" baseline="0" dirty="0"/>
              <a:t> m</a:t>
            </a:r>
            <a:r>
              <a:rPr lang="en-US" dirty="0"/>
              <a:t>ap on right:</a:t>
            </a:r>
          </a:p>
          <a:p>
            <a:r>
              <a:rPr lang="en-US" dirty="0"/>
              <a:t>highlighted in green are member countries that have chaired; current chair</a:t>
            </a:r>
            <a:r>
              <a:rPr lang="en-US" baseline="0" dirty="0"/>
              <a:t> </a:t>
            </a:r>
            <a:r>
              <a:rPr lang="en-US" dirty="0"/>
              <a:t>Spain</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May 2022, the Integrate Network became the Integrate Network Multi-Donor Trust Fund.</a:t>
            </a:r>
            <a:endParaRPr lang="en-US" dirty="0">
              <a:ea typeface="Calibri" panose="020F0502020204030204"/>
              <a:cs typeface="Calibri" panose="020F0502020204030204"/>
            </a:endParaRPr>
          </a:p>
          <a:p>
            <a:r>
              <a:rPr lang="en-US" dirty="0"/>
              <a:t>-</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647D842-391D-4545-BD45-3C243CE12040}" type="slidenum">
              <a:rPr lang="de-DE" smtClean="0"/>
              <a:t>3</a:t>
            </a:fld>
            <a:endParaRPr lang="de-DE"/>
          </a:p>
        </p:txBody>
      </p:sp>
    </p:spTree>
    <p:extLst>
      <p:ext uri="{BB962C8B-B14F-4D97-AF65-F5344CB8AC3E}">
        <p14:creationId xmlns:p14="http://schemas.microsoft.com/office/powerpoint/2010/main" val="300197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Status Quo: With establishment of the MDTF, this format allows to continue promoting for the integration of nature conservation into sustainable forest management</a:t>
            </a:r>
          </a:p>
          <a:p>
            <a:r>
              <a:rPr lang="en-US" dirty="0">
                <a:ea typeface="Calibri"/>
                <a:cs typeface="Calibri"/>
              </a:rPr>
              <a:t>-</a:t>
            </a:r>
            <a:r>
              <a:rPr lang="en-US" dirty="0"/>
              <a:t>Despite the project ending the secretariat can be approached for questions and functions as focal point  also to connect between parties in the network</a:t>
            </a:r>
          </a:p>
          <a:p>
            <a:pPr algn="just">
              <a:lnSpc>
                <a:spcPct val="90000"/>
              </a:lnSpc>
              <a:spcBef>
                <a:spcPts val="1000"/>
              </a:spcBef>
            </a:pPr>
            <a:r>
              <a:rPr lang="en-GB" dirty="0"/>
              <a:t>-EFI facilitates the network as </a:t>
            </a:r>
            <a:r>
              <a:rPr lang="en-GB" b="1" dirty="0"/>
              <a:t>Secretariat</a:t>
            </a:r>
            <a:endParaRPr lang="en-GB" dirty="0">
              <a:ea typeface="Calibri" panose="020F0502020204030204"/>
              <a:cs typeface="Calibri" panose="020F0502020204030204"/>
            </a:endParaRPr>
          </a:p>
          <a:p>
            <a:pPr algn="just">
              <a:lnSpc>
                <a:spcPct val="90000"/>
              </a:lnSpc>
              <a:spcBef>
                <a:spcPts val="1000"/>
              </a:spcBef>
            </a:pPr>
            <a:r>
              <a:rPr lang="en-GB" dirty="0"/>
              <a:t> --&gt; Through MDTF, funds for basic running of network via secretariat and targeted project actions is secured</a:t>
            </a:r>
            <a:endParaRPr lang="en-US" dirty="0"/>
          </a:p>
        </p:txBody>
      </p:sp>
      <p:sp>
        <p:nvSpPr>
          <p:cNvPr id="4" name="Slide Number Placeholder 3"/>
          <p:cNvSpPr>
            <a:spLocks noGrp="1"/>
          </p:cNvSpPr>
          <p:nvPr>
            <p:ph type="sldNum" sz="quarter" idx="5"/>
          </p:nvPr>
        </p:nvSpPr>
        <p:spPr/>
        <p:txBody>
          <a:bodyPr/>
          <a:lstStyle/>
          <a:p>
            <a:fld id="{0647D842-391D-4545-BD45-3C243CE12040}" type="slidenum">
              <a:rPr lang="de-DE" smtClean="0"/>
              <a:t>4</a:t>
            </a:fld>
            <a:endParaRPr lang="de-DE"/>
          </a:p>
        </p:txBody>
      </p:sp>
    </p:spTree>
    <p:extLst>
      <p:ext uri="{BB962C8B-B14F-4D97-AF65-F5344CB8AC3E}">
        <p14:creationId xmlns:p14="http://schemas.microsoft.com/office/powerpoint/2010/main" val="427966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Listed on website (insert link)</a:t>
            </a:r>
          </a:p>
        </p:txBody>
      </p:sp>
      <p:sp>
        <p:nvSpPr>
          <p:cNvPr id="4" name="Slide Number Placeholder 3"/>
          <p:cNvSpPr>
            <a:spLocks noGrp="1"/>
          </p:cNvSpPr>
          <p:nvPr>
            <p:ph type="sldNum" sz="quarter" idx="5"/>
          </p:nvPr>
        </p:nvSpPr>
        <p:spPr/>
        <p:txBody>
          <a:bodyPr/>
          <a:lstStyle/>
          <a:p>
            <a:fld id="{0647D842-391D-4545-BD45-3C243CE12040}" type="slidenum">
              <a:rPr lang="de-DE" smtClean="0"/>
              <a:t>5</a:t>
            </a:fld>
            <a:endParaRPr lang="de-DE"/>
          </a:p>
        </p:txBody>
      </p:sp>
    </p:spTree>
    <p:extLst>
      <p:ext uri="{BB962C8B-B14F-4D97-AF65-F5344CB8AC3E}">
        <p14:creationId xmlns:p14="http://schemas.microsoft.com/office/powerpoint/2010/main" val="176111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Listed on website (insert link)</a:t>
            </a:r>
          </a:p>
        </p:txBody>
      </p:sp>
      <p:sp>
        <p:nvSpPr>
          <p:cNvPr id="4" name="Slide Number Placeholder 3"/>
          <p:cNvSpPr>
            <a:spLocks noGrp="1"/>
          </p:cNvSpPr>
          <p:nvPr>
            <p:ph type="sldNum" sz="quarter" idx="5"/>
          </p:nvPr>
        </p:nvSpPr>
        <p:spPr/>
        <p:txBody>
          <a:bodyPr/>
          <a:lstStyle/>
          <a:p>
            <a:fld id="{0647D842-391D-4545-BD45-3C243CE12040}" type="slidenum">
              <a:rPr lang="de-DE" smtClean="0"/>
              <a:t>6</a:t>
            </a:fld>
            <a:endParaRPr lang="de-DE"/>
          </a:p>
        </p:txBody>
      </p:sp>
    </p:spTree>
    <p:extLst>
      <p:ext uri="{BB962C8B-B14F-4D97-AF65-F5344CB8AC3E}">
        <p14:creationId xmlns:p14="http://schemas.microsoft.com/office/powerpoint/2010/main" val="2626914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Listed on website (insert link)</a:t>
            </a:r>
          </a:p>
        </p:txBody>
      </p:sp>
      <p:sp>
        <p:nvSpPr>
          <p:cNvPr id="4" name="Slide Number Placeholder 3"/>
          <p:cNvSpPr>
            <a:spLocks noGrp="1"/>
          </p:cNvSpPr>
          <p:nvPr>
            <p:ph type="sldNum" sz="quarter" idx="5"/>
          </p:nvPr>
        </p:nvSpPr>
        <p:spPr/>
        <p:txBody>
          <a:bodyPr/>
          <a:lstStyle/>
          <a:p>
            <a:fld id="{0647D842-391D-4545-BD45-3C243CE12040}" type="slidenum">
              <a:rPr lang="de-DE" smtClean="0"/>
              <a:t>7</a:t>
            </a:fld>
            <a:endParaRPr lang="de-DE"/>
          </a:p>
        </p:txBody>
      </p:sp>
    </p:spTree>
    <p:extLst>
      <p:ext uri="{BB962C8B-B14F-4D97-AF65-F5344CB8AC3E}">
        <p14:creationId xmlns:p14="http://schemas.microsoft.com/office/powerpoint/2010/main" val="310740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Selected events from the past years...</a:t>
            </a:r>
          </a:p>
        </p:txBody>
      </p:sp>
      <p:sp>
        <p:nvSpPr>
          <p:cNvPr id="4" name="Slide Number Placeholder 3"/>
          <p:cNvSpPr>
            <a:spLocks noGrp="1"/>
          </p:cNvSpPr>
          <p:nvPr>
            <p:ph type="sldNum" sz="quarter" idx="5"/>
          </p:nvPr>
        </p:nvSpPr>
        <p:spPr/>
        <p:txBody>
          <a:bodyPr/>
          <a:lstStyle/>
          <a:p>
            <a:fld id="{0647D842-391D-4545-BD45-3C243CE12040}" type="slidenum">
              <a:rPr lang="de-DE" smtClean="0"/>
              <a:t>8</a:t>
            </a:fld>
            <a:endParaRPr lang="de-DE"/>
          </a:p>
        </p:txBody>
      </p:sp>
    </p:spTree>
    <p:extLst>
      <p:ext uri="{BB962C8B-B14F-4D97-AF65-F5344CB8AC3E}">
        <p14:creationId xmlns:p14="http://schemas.microsoft.com/office/powerpoint/2010/main" val="291591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Selected events from the past years...</a:t>
            </a:r>
          </a:p>
        </p:txBody>
      </p:sp>
      <p:sp>
        <p:nvSpPr>
          <p:cNvPr id="4" name="Slide Number Placeholder 3"/>
          <p:cNvSpPr>
            <a:spLocks noGrp="1"/>
          </p:cNvSpPr>
          <p:nvPr>
            <p:ph type="sldNum" sz="quarter" idx="5"/>
          </p:nvPr>
        </p:nvSpPr>
        <p:spPr/>
        <p:txBody>
          <a:bodyPr/>
          <a:lstStyle/>
          <a:p>
            <a:fld id="{0647D842-391D-4545-BD45-3C243CE12040}" type="slidenum">
              <a:rPr lang="de-DE" smtClean="0"/>
              <a:t>9</a:t>
            </a:fld>
            <a:endParaRPr lang="de-DE"/>
          </a:p>
        </p:txBody>
      </p:sp>
    </p:spTree>
    <p:extLst>
      <p:ext uri="{BB962C8B-B14F-4D97-AF65-F5344CB8AC3E}">
        <p14:creationId xmlns:p14="http://schemas.microsoft.com/office/powerpoint/2010/main" val="375836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47D842-391D-4545-BD45-3C243CE12040}" type="slidenum">
              <a:rPr lang="de-DE" smtClean="0"/>
              <a:t>10</a:t>
            </a:fld>
            <a:endParaRPr lang="de-DE"/>
          </a:p>
        </p:txBody>
      </p:sp>
    </p:spTree>
    <p:extLst>
      <p:ext uri="{BB962C8B-B14F-4D97-AF65-F5344CB8AC3E}">
        <p14:creationId xmlns:p14="http://schemas.microsoft.com/office/powerpoint/2010/main" val="419876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8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F622-9CB6-964E-832D-8EB731AC36C8}"/>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endParaRPr lang="de-DE"/>
          </a:p>
        </p:txBody>
      </p:sp>
      <p:sp>
        <p:nvSpPr>
          <p:cNvPr id="3" name="Subtitle 2">
            <a:extLst>
              <a:ext uri="{FF2B5EF4-FFF2-40B4-BE49-F238E27FC236}">
                <a16:creationId xmlns:a16="http://schemas.microsoft.com/office/drawing/2014/main" id="{8F414492-00A2-4043-9F55-5E63DC35CB0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DE"/>
          </a:p>
        </p:txBody>
      </p:sp>
      <p:sp>
        <p:nvSpPr>
          <p:cNvPr id="4" name="Date Placeholder 3">
            <a:extLst>
              <a:ext uri="{FF2B5EF4-FFF2-40B4-BE49-F238E27FC236}">
                <a16:creationId xmlns:a16="http://schemas.microsoft.com/office/drawing/2014/main" id="{9BC25BA0-46C9-9746-BEAD-8A6D0CAA48B1}"/>
              </a:ext>
            </a:extLst>
          </p:cNvPr>
          <p:cNvSpPr>
            <a:spLocks noGrp="1"/>
          </p:cNvSpPr>
          <p:nvPr>
            <p:ph type="dt" sz="half" idx="10"/>
          </p:nvPr>
        </p:nvSpPr>
        <p:spPr/>
        <p:txBody>
          <a:bodyPr/>
          <a:lstStyle>
            <a:lvl1pPr>
              <a:defRPr>
                <a:solidFill>
                  <a:schemeClr val="bg1"/>
                </a:solidFill>
              </a:defRPr>
            </a:lvl1pPr>
          </a:lstStyle>
          <a:p>
            <a:r>
              <a:rPr lang="de-DE"/>
              <a:t>31.10.2019</a:t>
            </a:r>
          </a:p>
        </p:txBody>
      </p:sp>
      <p:sp>
        <p:nvSpPr>
          <p:cNvPr id="5" name="Footer Placeholder 4">
            <a:extLst>
              <a:ext uri="{FF2B5EF4-FFF2-40B4-BE49-F238E27FC236}">
                <a16:creationId xmlns:a16="http://schemas.microsoft.com/office/drawing/2014/main" id="{AB73A434-E2DC-A74E-84A8-6569E3AFE94A}"/>
              </a:ext>
            </a:extLst>
          </p:cNvPr>
          <p:cNvSpPr>
            <a:spLocks noGrp="1"/>
          </p:cNvSpPr>
          <p:nvPr>
            <p:ph type="ftr" sz="quarter" idx="11"/>
          </p:nvPr>
        </p:nvSpPr>
        <p:spPr/>
        <p:txBody>
          <a:bodyPr/>
          <a:lstStyle>
            <a:lvl1pPr>
              <a:defRPr>
                <a:solidFill>
                  <a:schemeClr val="bg1"/>
                </a:solidFill>
              </a:defRPr>
            </a:lvl1pPr>
          </a:lstStyle>
          <a:p>
            <a:r>
              <a:rPr lang="de-DE"/>
              <a:t>Rold Forest, Denmark</a:t>
            </a:r>
          </a:p>
        </p:txBody>
      </p:sp>
      <p:sp>
        <p:nvSpPr>
          <p:cNvPr id="6" name="Slide Number Placeholder 5">
            <a:extLst>
              <a:ext uri="{FF2B5EF4-FFF2-40B4-BE49-F238E27FC236}">
                <a16:creationId xmlns:a16="http://schemas.microsoft.com/office/drawing/2014/main" id="{5DA9740D-39AC-FA4A-953F-B488AB84C260}"/>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55132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2D2A-2D9B-104D-9994-3E10541028D4}"/>
              </a:ext>
            </a:extLst>
          </p:cNvPr>
          <p:cNvSpPr>
            <a:spLocks noGrp="1"/>
          </p:cNvSpPr>
          <p:nvPr>
            <p:ph type="title"/>
          </p:nvPr>
        </p:nvSpPr>
        <p:spPr/>
        <p:txBody>
          <a:bodyPr/>
          <a:lstStyle/>
          <a:p>
            <a:r>
              <a:rPr lang="en-GB"/>
              <a:t>Click to edit Master title style</a:t>
            </a:r>
            <a:endParaRPr lang="de-DE"/>
          </a:p>
        </p:txBody>
      </p:sp>
      <p:sp>
        <p:nvSpPr>
          <p:cNvPr id="3" name="Vertical Text Placeholder 2">
            <a:extLst>
              <a:ext uri="{FF2B5EF4-FFF2-40B4-BE49-F238E27FC236}">
                <a16:creationId xmlns:a16="http://schemas.microsoft.com/office/drawing/2014/main" id="{97944698-2C2D-E643-B371-031576AD23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a:extLst>
              <a:ext uri="{FF2B5EF4-FFF2-40B4-BE49-F238E27FC236}">
                <a16:creationId xmlns:a16="http://schemas.microsoft.com/office/drawing/2014/main" id="{A84637EF-69E1-7C4D-974C-F8CD07B62804}"/>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5" name="Footer Placeholder 4">
            <a:extLst>
              <a:ext uri="{FF2B5EF4-FFF2-40B4-BE49-F238E27FC236}">
                <a16:creationId xmlns:a16="http://schemas.microsoft.com/office/drawing/2014/main" id="{93BF624E-A9BE-9C42-8975-EDDFAD545002}"/>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6C57E332-EA4F-F644-9EEB-C8C090305125}"/>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256415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F37C2-1BF5-7E48-9C88-199A75F00E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DE"/>
          </a:p>
        </p:txBody>
      </p:sp>
      <p:sp>
        <p:nvSpPr>
          <p:cNvPr id="3" name="Vertical Text Placeholder 2">
            <a:extLst>
              <a:ext uri="{FF2B5EF4-FFF2-40B4-BE49-F238E27FC236}">
                <a16:creationId xmlns:a16="http://schemas.microsoft.com/office/drawing/2014/main" id="{758404EF-559C-424E-9D74-87E3716657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a:extLst>
              <a:ext uri="{FF2B5EF4-FFF2-40B4-BE49-F238E27FC236}">
                <a16:creationId xmlns:a16="http://schemas.microsoft.com/office/drawing/2014/main" id="{222645DD-9DA3-6E41-81BE-947CCE038229}"/>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5" name="Footer Placeholder 4">
            <a:extLst>
              <a:ext uri="{FF2B5EF4-FFF2-40B4-BE49-F238E27FC236}">
                <a16:creationId xmlns:a16="http://schemas.microsoft.com/office/drawing/2014/main" id="{E7E99020-1429-D149-8A1C-FA32474803D7}"/>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EDA82E37-062A-C84E-A0B5-9AB21CB229E0}"/>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1853934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AF7E-F16B-C846-8E3D-9EE458138C3F}"/>
              </a:ext>
            </a:extLst>
          </p:cNvPr>
          <p:cNvSpPr>
            <a:spLocks noGrp="1"/>
          </p:cNvSpPr>
          <p:nvPr>
            <p:ph type="title"/>
          </p:nvPr>
        </p:nvSpPr>
        <p:spPr/>
        <p:txBody>
          <a:bodyPr/>
          <a:lstStyle/>
          <a:p>
            <a:r>
              <a:rPr lang="en-GB"/>
              <a:t>Click to edit Master title style</a:t>
            </a:r>
            <a:endParaRPr lang="de-DE"/>
          </a:p>
        </p:txBody>
      </p:sp>
      <p:sp>
        <p:nvSpPr>
          <p:cNvPr id="3" name="Content Placeholder 2">
            <a:extLst>
              <a:ext uri="{FF2B5EF4-FFF2-40B4-BE49-F238E27FC236}">
                <a16:creationId xmlns:a16="http://schemas.microsoft.com/office/drawing/2014/main" id="{F29C6DFD-6FEE-0546-92D7-0C54D7CA01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a:extLst>
              <a:ext uri="{FF2B5EF4-FFF2-40B4-BE49-F238E27FC236}">
                <a16:creationId xmlns:a16="http://schemas.microsoft.com/office/drawing/2014/main" id="{9D54F7EC-C285-7146-B35E-377593EC9BE6}"/>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5" name="Footer Placeholder 4">
            <a:extLst>
              <a:ext uri="{FF2B5EF4-FFF2-40B4-BE49-F238E27FC236}">
                <a16:creationId xmlns:a16="http://schemas.microsoft.com/office/drawing/2014/main" id="{8A54CAC6-A437-414C-9348-5D1294E8DF12}"/>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74638D4B-F9B2-1A47-8123-DD7E3F7A5B7E}"/>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272696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92F0-1974-D647-B965-97FC131AC12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DE"/>
          </a:p>
        </p:txBody>
      </p:sp>
      <p:sp>
        <p:nvSpPr>
          <p:cNvPr id="3" name="Text Placeholder 2">
            <a:extLst>
              <a:ext uri="{FF2B5EF4-FFF2-40B4-BE49-F238E27FC236}">
                <a16:creationId xmlns:a16="http://schemas.microsoft.com/office/drawing/2014/main" id="{D8AB39A9-67C3-914D-BF1D-470924BB8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7FAF38-037A-F440-9D14-56D5B695D3A7}"/>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5" name="Footer Placeholder 4">
            <a:extLst>
              <a:ext uri="{FF2B5EF4-FFF2-40B4-BE49-F238E27FC236}">
                <a16:creationId xmlns:a16="http://schemas.microsoft.com/office/drawing/2014/main" id="{F888FE8C-B7A9-E046-A3FA-88032EF963D7}"/>
              </a:ext>
            </a:extLst>
          </p:cNvPr>
          <p:cNvSpPr>
            <a:spLocks noGrp="1"/>
          </p:cNvSpPr>
          <p:nvPr>
            <p:ph type="ftr" sz="quarter" idx="11"/>
          </p:nvPr>
        </p:nvSpPr>
        <p:spPr/>
        <p:txBody>
          <a:bodyPr/>
          <a:lstStyle/>
          <a:p>
            <a:endParaRPr lang="de-DE"/>
          </a:p>
        </p:txBody>
      </p:sp>
      <p:sp>
        <p:nvSpPr>
          <p:cNvPr id="6" name="Slide Number Placeholder 5">
            <a:extLst>
              <a:ext uri="{FF2B5EF4-FFF2-40B4-BE49-F238E27FC236}">
                <a16:creationId xmlns:a16="http://schemas.microsoft.com/office/drawing/2014/main" id="{101AABD7-4A8C-794C-B2FE-A8C36FF293B3}"/>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3576481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DC967-237C-2E4A-8669-9E5A6CE695AE}"/>
              </a:ext>
            </a:extLst>
          </p:cNvPr>
          <p:cNvSpPr/>
          <p:nvPr userDrawn="1"/>
        </p:nvSpPr>
        <p:spPr>
          <a:xfrm>
            <a:off x="0" y="0"/>
            <a:ext cx="12192000" cy="1690688"/>
          </a:xfrm>
          <a:prstGeom prst="rect">
            <a:avLst/>
          </a:prstGeom>
          <a:solidFill>
            <a:srgbClr val="00783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9D850B-3D1D-3240-8BD1-364F7113B5F8}"/>
              </a:ext>
            </a:extLst>
          </p:cNvPr>
          <p:cNvSpPr>
            <a:spLocks noGrp="1"/>
          </p:cNvSpPr>
          <p:nvPr>
            <p:ph type="title"/>
          </p:nvPr>
        </p:nvSpPr>
        <p:spPr/>
        <p:txBody>
          <a:bodyPr/>
          <a:lstStyle/>
          <a:p>
            <a:r>
              <a:rPr lang="en-GB"/>
              <a:t>Click to edit Master title style</a:t>
            </a:r>
            <a:endParaRPr lang="de-DE"/>
          </a:p>
        </p:txBody>
      </p:sp>
      <p:sp>
        <p:nvSpPr>
          <p:cNvPr id="3" name="Content Placeholder 2">
            <a:extLst>
              <a:ext uri="{FF2B5EF4-FFF2-40B4-BE49-F238E27FC236}">
                <a16:creationId xmlns:a16="http://schemas.microsoft.com/office/drawing/2014/main" id="{40B7F98D-58B8-B142-9389-E0545F7A28D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Content Placeholder 3">
            <a:extLst>
              <a:ext uri="{FF2B5EF4-FFF2-40B4-BE49-F238E27FC236}">
                <a16:creationId xmlns:a16="http://schemas.microsoft.com/office/drawing/2014/main" id="{9BC4AF95-F476-EC44-A190-1E28EC7AD8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Date Placeholder 4">
            <a:extLst>
              <a:ext uri="{FF2B5EF4-FFF2-40B4-BE49-F238E27FC236}">
                <a16:creationId xmlns:a16="http://schemas.microsoft.com/office/drawing/2014/main" id="{84C74358-1617-E14E-8B64-0B43DD0AED82}"/>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6" name="Footer Placeholder 5">
            <a:extLst>
              <a:ext uri="{FF2B5EF4-FFF2-40B4-BE49-F238E27FC236}">
                <a16:creationId xmlns:a16="http://schemas.microsoft.com/office/drawing/2014/main" id="{7EC4EE26-E732-5F41-9727-85052092EB74}"/>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C1546B62-C776-6949-9A1D-46AA0AF30372}"/>
              </a:ext>
            </a:extLst>
          </p:cNvPr>
          <p:cNvSpPr>
            <a:spLocks noGrp="1"/>
          </p:cNvSpPr>
          <p:nvPr>
            <p:ph type="sldNum" sz="quarter" idx="12"/>
          </p:nvPr>
        </p:nvSpPr>
        <p:spPr/>
        <p:txBody>
          <a:bodyPr/>
          <a:lstStyle/>
          <a:p>
            <a:fld id="{E24E826E-D12D-BA47-9503-EFE1EC399E78}" type="slidenum">
              <a:rPr lang="de-DE" smtClean="0"/>
              <a:t>‹Nr.›</a:t>
            </a:fld>
            <a:endParaRPr lang="de-DE"/>
          </a:p>
        </p:txBody>
      </p:sp>
      <p:pic>
        <p:nvPicPr>
          <p:cNvPr id="11" name="Picture 10" descr="A picture containing drawing&#10;&#10;Description automatically generated">
            <a:extLst>
              <a:ext uri="{FF2B5EF4-FFF2-40B4-BE49-F238E27FC236}">
                <a16:creationId xmlns:a16="http://schemas.microsoft.com/office/drawing/2014/main" id="{6E3E19F7-4EEA-8446-B7C0-4F808C60F13F}"/>
              </a:ext>
            </a:extLst>
          </p:cNvPr>
          <p:cNvPicPr>
            <a:picLocks noChangeAspect="1"/>
          </p:cNvPicPr>
          <p:nvPr userDrawn="1"/>
        </p:nvPicPr>
        <p:blipFill>
          <a:blip r:embed="rId2"/>
          <a:stretch>
            <a:fillRect/>
          </a:stretch>
        </p:blipFill>
        <p:spPr>
          <a:xfrm>
            <a:off x="10228389" y="230188"/>
            <a:ext cx="1588474" cy="1201738"/>
          </a:xfrm>
          <a:prstGeom prst="rect">
            <a:avLst/>
          </a:prstGeom>
        </p:spPr>
      </p:pic>
    </p:spTree>
    <p:extLst>
      <p:ext uri="{BB962C8B-B14F-4D97-AF65-F5344CB8AC3E}">
        <p14:creationId xmlns:p14="http://schemas.microsoft.com/office/powerpoint/2010/main" val="244990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465F-95CA-A645-AA70-65C4F1BDDBC9}"/>
              </a:ext>
            </a:extLst>
          </p:cNvPr>
          <p:cNvSpPr>
            <a:spLocks noGrp="1"/>
          </p:cNvSpPr>
          <p:nvPr>
            <p:ph type="title"/>
          </p:nvPr>
        </p:nvSpPr>
        <p:spPr>
          <a:xfrm>
            <a:off x="839788" y="365125"/>
            <a:ext cx="10515600" cy="1325563"/>
          </a:xfrm>
        </p:spPr>
        <p:txBody>
          <a:bodyPr/>
          <a:lstStyle/>
          <a:p>
            <a:r>
              <a:rPr lang="en-GB"/>
              <a:t>Click to edit Master title style</a:t>
            </a:r>
            <a:endParaRPr lang="de-DE"/>
          </a:p>
        </p:txBody>
      </p:sp>
      <p:sp>
        <p:nvSpPr>
          <p:cNvPr id="3" name="Text Placeholder 2">
            <a:extLst>
              <a:ext uri="{FF2B5EF4-FFF2-40B4-BE49-F238E27FC236}">
                <a16:creationId xmlns:a16="http://schemas.microsoft.com/office/drawing/2014/main" id="{23EBA8BD-3FD9-B74B-9925-361BB43C6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FC246E-3625-4249-BE02-47AA6A9664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5" name="Text Placeholder 4">
            <a:extLst>
              <a:ext uri="{FF2B5EF4-FFF2-40B4-BE49-F238E27FC236}">
                <a16:creationId xmlns:a16="http://schemas.microsoft.com/office/drawing/2014/main" id="{5DBAE7F7-05C8-7843-A734-DBE8C3F3B2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E0F1D5-0615-FD49-B36D-C67CE938B7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7" name="Date Placeholder 6">
            <a:extLst>
              <a:ext uri="{FF2B5EF4-FFF2-40B4-BE49-F238E27FC236}">
                <a16:creationId xmlns:a16="http://schemas.microsoft.com/office/drawing/2014/main" id="{F4AE06DD-E5E9-E54E-9FAC-6A3F50584351}"/>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8" name="Footer Placeholder 7">
            <a:extLst>
              <a:ext uri="{FF2B5EF4-FFF2-40B4-BE49-F238E27FC236}">
                <a16:creationId xmlns:a16="http://schemas.microsoft.com/office/drawing/2014/main" id="{D42F5F19-2C8B-2243-9F6D-FB2959778019}"/>
              </a:ext>
            </a:extLst>
          </p:cNvPr>
          <p:cNvSpPr>
            <a:spLocks noGrp="1"/>
          </p:cNvSpPr>
          <p:nvPr>
            <p:ph type="ftr" sz="quarter" idx="11"/>
          </p:nvPr>
        </p:nvSpPr>
        <p:spPr/>
        <p:txBody>
          <a:bodyPr/>
          <a:lstStyle/>
          <a:p>
            <a:endParaRPr lang="de-DE"/>
          </a:p>
        </p:txBody>
      </p:sp>
      <p:sp>
        <p:nvSpPr>
          <p:cNvPr id="9" name="Slide Number Placeholder 8">
            <a:extLst>
              <a:ext uri="{FF2B5EF4-FFF2-40B4-BE49-F238E27FC236}">
                <a16:creationId xmlns:a16="http://schemas.microsoft.com/office/drawing/2014/main" id="{2DD04B30-1769-FF47-96B4-66C090C4020F}"/>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126732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174A-5DB9-A947-9FB7-485281143F98}"/>
              </a:ext>
            </a:extLst>
          </p:cNvPr>
          <p:cNvSpPr>
            <a:spLocks noGrp="1"/>
          </p:cNvSpPr>
          <p:nvPr>
            <p:ph type="title"/>
          </p:nvPr>
        </p:nvSpPr>
        <p:spPr/>
        <p:txBody>
          <a:bodyPr/>
          <a:lstStyle/>
          <a:p>
            <a:r>
              <a:rPr lang="en-GB"/>
              <a:t>Click to edit Master title style</a:t>
            </a:r>
            <a:endParaRPr lang="de-DE"/>
          </a:p>
        </p:txBody>
      </p:sp>
      <p:sp>
        <p:nvSpPr>
          <p:cNvPr id="3" name="Date Placeholder 2">
            <a:extLst>
              <a:ext uri="{FF2B5EF4-FFF2-40B4-BE49-F238E27FC236}">
                <a16:creationId xmlns:a16="http://schemas.microsoft.com/office/drawing/2014/main" id="{B87CA350-404B-CB41-98E7-7EFF3E9868B1}"/>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4" name="Footer Placeholder 3">
            <a:extLst>
              <a:ext uri="{FF2B5EF4-FFF2-40B4-BE49-F238E27FC236}">
                <a16:creationId xmlns:a16="http://schemas.microsoft.com/office/drawing/2014/main" id="{F6DFBB49-C81D-CB40-BCAC-F88566037905}"/>
              </a:ext>
            </a:extLst>
          </p:cNvPr>
          <p:cNvSpPr>
            <a:spLocks noGrp="1"/>
          </p:cNvSpPr>
          <p:nvPr>
            <p:ph type="ftr" sz="quarter" idx="11"/>
          </p:nvPr>
        </p:nvSpPr>
        <p:spPr/>
        <p:txBody>
          <a:bodyPr/>
          <a:lstStyle/>
          <a:p>
            <a:endParaRPr lang="de-DE"/>
          </a:p>
        </p:txBody>
      </p:sp>
      <p:sp>
        <p:nvSpPr>
          <p:cNvPr id="5" name="Slide Number Placeholder 4">
            <a:extLst>
              <a:ext uri="{FF2B5EF4-FFF2-40B4-BE49-F238E27FC236}">
                <a16:creationId xmlns:a16="http://schemas.microsoft.com/office/drawing/2014/main" id="{93A4CC7F-AC81-2A40-A174-A275C02FD25C}"/>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390262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AA2384-843B-0B45-881D-91F9AB1B7FCE}"/>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3" name="Footer Placeholder 2">
            <a:extLst>
              <a:ext uri="{FF2B5EF4-FFF2-40B4-BE49-F238E27FC236}">
                <a16:creationId xmlns:a16="http://schemas.microsoft.com/office/drawing/2014/main" id="{45423FB1-4083-8740-9640-BBC22E8C0D95}"/>
              </a:ext>
            </a:extLst>
          </p:cNvPr>
          <p:cNvSpPr>
            <a:spLocks noGrp="1"/>
          </p:cNvSpPr>
          <p:nvPr>
            <p:ph type="ftr" sz="quarter" idx="11"/>
          </p:nvPr>
        </p:nvSpPr>
        <p:spPr/>
        <p:txBody>
          <a:bodyPr/>
          <a:lstStyle/>
          <a:p>
            <a:endParaRPr lang="de-DE"/>
          </a:p>
        </p:txBody>
      </p:sp>
      <p:sp>
        <p:nvSpPr>
          <p:cNvPr id="4" name="Slide Number Placeholder 3">
            <a:extLst>
              <a:ext uri="{FF2B5EF4-FFF2-40B4-BE49-F238E27FC236}">
                <a16:creationId xmlns:a16="http://schemas.microsoft.com/office/drawing/2014/main" id="{9A277104-237D-064F-BC1A-F14F04FEA51B}"/>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382600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B902-111F-0644-ABB4-84E1757AB1F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e-DE"/>
          </a:p>
        </p:txBody>
      </p:sp>
      <p:sp>
        <p:nvSpPr>
          <p:cNvPr id="3" name="Content Placeholder 2">
            <a:extLst>
              <a:ext uri="{FF2B5EF4-FFF2-40B4-BE49-F238E27FC236}">
                <a16:creationId xmlns:a16="http://schemas.microsoft.com/office/drawing/2014/main" id="{975D26C5-2894-8346-AAE6-3202AA85BA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Text Placeholder 3">
            <a:extLst>
              <a:ext uri="{FF2B5EF4-FFF2-40B4-BE49-F238E27FC236}">
                <a16:creationId xmlns:a16="http://schemas.microsoft.com/office/drawing/2014/main" id="{D34AA09B-3735-2145-9FBD-FD76C1A02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F1311C-B480-6D41-8434-210D19AA0D0E}"/>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6" name="Footer Placeholder 5">
            <a:extLst>
              <a:ext uri="{FF2B5EF4-FFF2-40B4-BE49-F238E27FC236}">
                <a16:creationId xmlns:a16="http://schemas.microsoft.com/office/drawing/2014/main" id="{C98A741D-D4E7-DF46-AF5E-44F6700F158E}"/>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38ABC9B8-0C2A-584B-95D4-ED07CA89384E}"/>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4253871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BC52-2554-0042-801F-6D8547FA75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e-DE"/>
          </a:p>
        </p:txBody>
      </p:sp>
      <p:sp>
        <p:nvSpPr>
          <p:cNvPr id="3" name="Picture Placeholder 2">
            <a:extLst>
              <a:ext uri="{FF2B5EF4-FFF2-40B4-BE49-F238E27FC236}">
                <a16:creationId xmlns:a16="http://schemas.microsoft.com/office/drawing/2014/main" id="{A498DCD9-7DCE-9F45-B54F-4F8DC25109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a:extLst>
              <a:ext uri="{FF2B5EF4-FFF2-40B4-BE49-F238E27FC236}">
                <a16:creationId xmlns:a16="http://schemas.microsoft.com/office/drawing/2014/main" id="{BC02E420-4223-194B-992E-3A5D47C72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B32C8C-6CE7-204C-B69F-2D6B6911DA26}"/>
              </a:ext>
            </a:extLst>
          </p:cNvPr>
          <p:cNvSpPr>
            <a:spLocks noGrp="1"/>
          </p:cNvSpPr>
          <p:nvPr>
            <p:ph type="dt" sz="half" idx="10"/>
          </p:nvPr>
        </p:nvSpPr>
        <p:spPr/>
        <p:txBody>
          <a:bodyPr/>
          <a:lstStyle/>
          <a:p>
            <a:fld id="{8086A2EA-2DA8-4949-9E2F-DE013DF157BC}" type="datetimeFigureOut">
              <a:rPr lang="de-DE" smtClean="0"/>
              <a:t>14.10.2022</a:t>
            </a:fld>
            <a:endParaRPr lang="de-DE"/>
          </a:p>
        </p:txBody>
      </p:sp>
      <p:sp>
        <p:nvSpPr>
          <p:cNvPr id="6" name="Footer Placeholder 5">
            <a:extLst>
              <a:ext uri="{FF2B5EF4-FFF2-40B4-BE49-F238E27FC236}">
                <a16:creationId xmlns:a16="http://schemas.microsoft.com/office/drawing/2014/main" id="{E101DB79-C3DB-5747-B270-2562733F83B0}"/>
              </a:ext>
            </a:extLst>
          </p:cNvPr>
          <p:cNvSpPr>
            <a:spLocks noGrp="1"/>
          </p:cNvSpPr>
          <p:nvPr>
            <p:ph type="ftr" sz="quarter" idx="11"/>
          </p:nvPr>
        </p:nvSpPr>
        <p:spPr/>
        <p:txBody>
          <a:bodyPr/>
          <a:lstStyle/>
          <a:p>
            <a:endParaRPr lang="de-DE"/>
          </a:p>
        </p:txBody>
      </p:sp>
      <p:sp>
        <p:nvSpPr>
          <p:cNvPr id="7" name="Slide Number Placeholder 6">
            <a:extLst>
              <a:ext uri="{FF2B5EF4-FFF2-40B4-BE49-F238E27FC236}">
                <a16:creationId xmlns:a16="http://schemas.microsoft.com/office/drawing/2014/main" id="{DCDB971C-F58B-1D49-8D13-38791DB9672D}"/>
              </a:ext>
            </a:extLst>
          </p:cNvPr>
          <p:cNvSpPr>
            <a:spLocks noGrp="1"/>
          </p:cNvSpPr>
          <p:nvPr>
            <p:ph type="sldNum" sz="quarter" idx="12"/>
          </p:nvPr>
        </p:nvSpPr>
        <p:spPr/>
        <p:txBody>
          <a:bodyPr/>
          <a:lstStyle/>
          <a:p>
            <a:fld id="{E24E826E-D12D-BA47-9503-EFE1EC399E78}" type="slidenum">
              <a:rPr lang="de-DE" smtClean="0"/>
              <a:t>‹Nr.›</a:t>
            </a:fld>
            <a:endParaRPr lang="de-DE"/>
          </a:p>
        </p:txBody>
      </p:sp>
    </p:spTree>
    <p:extLst>
      <p:ext uri="{BB962C8B-B14F-4D97-AF65-F5344CB8AC3E}">
        <p14:creationId xmlns:p14="http://schemas.microsoft.com/office/powerpoint/2010/main" val="317910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CE177-5C2A-0B42-861C-6098060DD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de-DE"/>
          </a:p>
        </p:txBody>
      </p:sp>
      <p:sp>
        <p:nvSpPr>
          <p:cNvPr id="3" name="Text Placeholder 2">
            <a:extLst>
              <a:ext uri="{FF2B5EF4-FFF2-40B4-BE49-F238E27FC236}">
                <a16:creationId xmlns:a16="http://schemas.microsoft.com/office/drawing/2014/main" id="{BC45512A-2E2F-B048-A2E8-7A3DF30A9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4" name="Date Placeholder 3">
            <a:extLst>
              <a:ext uri="{FF2B5EF4-FFF2-40B4-BE49-F238E27FC236}">
                <a16:creationId xmlns:a16="http://schemas.microsoft.com/office/drawing/2014/main" id="{8DDA9BF2-0CEB-9944-B348-3D42D41E7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6A2EA-2DA8-4949-9E2F-DE013DF157BC}" type="datetimeFigureOut">
              <a:rPr lang="de-DE" smtClean="0"/>
              <a:t>14.10.2022</a:t>
            </a:fld>
            <a:endParaRPr lang="de-DE"/>
          </a:p>
        </p:txBody>
      </p:sp>
      <p:sp>
        <p:nvSpPr>
          <p:cNvPr id="5" name="Footer Placeholder 4">
            <a:extLst>
              <a:ext uri="{FF2B5EF4-FFF2-40B4-BE49-F238E27FC236}">
                <a16:creationId xmlns:a16="http://schemas.microsoft.com/office/drawing/2014/main" id="{94E96283-CB12-6C48-84F0-03412FA30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a:extLst>
              <a:ext uri="{FF2B5EF4-FFF2-40B4-BE49-F238E27FC236}">
                <a16:creationId xmlns:a16="http://schemas.microsoft.com/office/drawing/2014/main" id="{5E0D4BF4-DB04-BA4F-BC7B-74958A6B4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E826E-D12D-BA47-9503-EFE1EC399E78}" type="slidenum">
              <a:rPr lang="de-DE" smtClean="0"/>
              <a:t>‹Nr.›</a:t>
            </a:fld>
            <a:endParaRPr lang="de-DE"/>
          </a:p>
        </p:txBody>
      </p:sp>
    </p:spTree>
    <p:extLst>
      <p:ext uri="{BB962C8B-B14F-4D97-AF65-F5344CB8AC3E}">
        <p14:creationId xmlns:p14="http://schemas.microsoft.com/office/powerpoint/2010/main" val="333954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A_CEF23837.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hyperlink" Target="http://www.integratenetwork.org/" TargetMode="External"/><Relationship Id="rId3" Type="http://schemas.microsoft.com/office/2018/10/relationships/comments" Target="../comments/modernComment_118_E4BCB284.xml"/><Relationship Id="rId7" Type="http://schemas.openxmlformats.org/officeDocument/2006/relationships/diagramLayout" Target="../diagrams/layout1.xml"/><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11E_D7527F0D.xml"/><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microsoft.com/office/2018/10/relationships/comments" Target="../comments/modernComment_11B_A7D1AD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3_7EE89FE8.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538B9-417A-9142-80C4-FF2651B89F20}"/>
              </a:ext>
            </a:extLst>
          </p:cNvPr>
          <p:cNvSpPr/>
          <p:nvPr/>
        </p:nvSpPr>
        <p:spPr>
          <a:xfrm>
            <a:off x="4101913" y="0"/>
            <a:ext cx="8252012" cy="685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CF147B32-C19B-F842-8762-3BAF707D7BD8}"/>
              </a:ext>
            </a:extLst>
          </p:cNvPr>
          <p:cNvSpPr>
            <a:spLocks noGrp="1"/>
          </p:cNvSpPr>
          <p:nvPr>
            <p:ph type="ctrTitle"/>
          </p:nvPr>
        </p:nvSpPr>
        <p:spPr>
          <a:xfrm>
            <a:off x="3979218" y="-601981"/>
            <a:ext cx="7590966" cy="5221606"/>
          </a:xfrm>
        </p:spPr>
        <p:txBody>
          <a:bodyPr>
            <a:normAutofit/>
          </a:bodyPr>
          <a:lstStyle/>
          <a:p>
            <a:r>
              <a:rPr lang="en-GB" sz="7200" b="1" dirty="0">
                <a:solidFill>
                  <a:srgbClr val="007838"/>
                </a:solidFill>
              </a:rPr>
              <a:t>The European Integrate Network </a:t>
            </a:r>
            <a:br>
              <a:rPr lang="en-GB" b="1" dirty="0"/>
            </a:br>
            <a:endParaRPr lang="en-GB" i="1" dirty="0">
              <a:solidFill>
                <a:srgbClr val="007838"/>
              </a:solidFill>
            </a:endParaRPr>
          </a:p>
        </p:txBody>
      </p:sp>
      <p:sp>
        <p:nvSpPr>
          <p:cNvPr id="13" name="Footer Placeholder 12">
            <a:extLst>
              <a:ext uri="{FF2B5EF4-FFF2-40B4-BE49-F238E27FC236}">
                <a16:creationId xmlns:a16="http://schemas.microsoft.com/office/drawing/2014/main" id="{D4FE960F-7826-8C4E-B9B0-0C51D2AA5F98}"/>
              </a:ext>
            </a:extLst>
          </p:cNvPr>
          <p:cNvSpPr>
            <a:spLocks noGrp="1"/>
          </p:cNvSpPr>
          <p:nvPr>
            <p:ph type="ftr" sz="quarter" idx="11"/>
          </p:nvPr>
        </p:nvSpPr>
        <p:spPr>
          <a:xfrm>
            <a:off x="7166344" y="5032057"/>
            <a:ext cx="4741811" cy="1044893"/>
          </a:xfrm>
        </p:spPr>
        <p:txBody>
          <a:bodyPr/>
          <a:lstStyle/>
          <a:p>
            <a:pPr algn="l"/>
            <a:r>
              <a:rPr lang="de-DE" sz="2400" b="1" dirty="0">
                <a:solidFill>
                  <a:srgbClr val="007838"/>
                </a:solidFill>
                <a:ea typeface="Calibri"/>
                <a:cs typeface="Calibri"/>
              </a:rPr>
              <a:t>Christoph Dürr, </a:t>
            </a:r>
            <a:r>
              <a:rPr lang="de-DE" sz="2400" b="1" dirty="0" err="1">
                <a:solidFill>
                  <a:srgbClr val="007838"/>
                </a:solidFill>
                <a:ea typeface="Calibri"/>
                <a:cs typeface="Calibri"/>
              </a:rPr>
              <a:t>Switzerland</a:t>
            </a:r>
            <a:endParaRPr lang="de-DE" sz="2400" b="1" dirty="0">
              <a:solidFill>
                <a:srgbClr val="007838"/>
              </a:solidFill>
              <a:ea typeface="Calibri"/>
              <a:cs typeface="Calibri"/>
            </a:endParaRPr>
          </a:p>
          <a:p>
            <a:pPr algn="l"/>
            <a:r>
              <a:rPr lang="de-DE" sz="2400" b="1" dirty="0">
                <a:solidFill>
                  <a:srgbClr val="007838"/>
                </a:solidFill>
                <a:ea typeface="Calibri"/>
                <a:cs typeface="Calibri"/>
              </a:rPr>
              <a:t>Chair Integrate Network 2020-2021</a:t>
            </a:r>
          </a:p>
        </p:txBody>
      </p:sp>
      <p:pic>
        <p:nvPicPr>
          <p:cNvPr id="4" name="Picture 3" descr="A picture containing drawing&#10;&#10;Description automatically generated">
            <a:extLst>
              <a:ext uri="{FF2B5EF4-FFF2-40B4-BE49-F238E27FC236}">
                <a16:creationId xmlns:a16="http://schemas.microsoft.com/office/drawing/2014/main" id="{7B1373ED-F62C-C94E-B40D-46DB0B72218F}"/>
              </a:ext>
            </a:extLst>
          </p:cNvPr>
          <p:cNvPicPr>
            <a:picLocks noChangeAspect="1"/>
          </p:cNvPicPr>
          <p:nvPr/>
        </p:nvPicPr>
        <p:blipFill>
          <a:blip r:embed="rId2"/>
          <a:stretch>
            <a:fillRect/>
          </a:stretch>
        </p:blipFill>
        <p:spPr>
          <a:xfrm>
            <a:off x="621817" y="4216082"/>
            <a:ext cx="3025025" cy="2288540"/>
          </a:xfrm>
          <a:prstGeom prst="rect">
            <a:avLst/>
          </a:prstGeom>
        </p:spPr>
      </p:pic>
    </p:spTree>
    <p:extLst>
      <p:ext uri="{BB962C8B-B14F-4D97-AF65-F5344CB8AC3E}">
        <p14:creationId xmlns:p14="http://schemas.microsoft.com/office/powerpoint/2010/main" val="253101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879" y="179990"/>
            <a:ext cx="10515600" cy="1325563"/>
          </a:xfrm>
        </p:spPr>
        <p:txBody>
          <a:bodyPr>
            <a:normAutofit/>
          </a:bodyPr>
          <a:lstStyle/>
          <a:p>
            <a:r>
              <a:rPr lang="en-GB" b="1" dirty="0">
                <a:solidFill>
                  <a:schemeClr val="bg1"/>
                </a:solidFill>
              </a:rPr>
              <a:t>Integrate demonstration site network</a:t>
            </a:r>
            <a:endParaRPr lang="en-GB" b="1" dirty="0">
              <a:solidFill>
                <a:schemeClr val="bg1"/>
              </a:solidFill>
              <a:cs typeface="Calibri Ligh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151" y="5049964"/>
            <a:ext cx="2779884" cy="168420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774" y="3248887"/>
            <a:ext cx="2823106" cy="1683616"/>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871" y="5046809"/>
            <a:ext cx="2815323" cy="1683616"/>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stretch>
            <a:fillRect/>
          </a:stretch>
        </p:blipFill>
        <p:spPr>
          <a:xfrm>
            <a:off x="4142256" y="5049964"/>
            <a:ext cx="2870025" cy="168420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7"/>
          <a:stretch>
            <a:fillRect/>
          </a:stretch>
        </p:blipFill>
        <p:spPr>
          <a:xfrm>
            <a:off x="4142258" y="3248886"/>
            <a:ext cx="2870024" cy="1683616"/>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8"/>
          <a:stretch>
            <a:fillRect/>
          </a:stretch>
        </p:blipFill>
        <p:spPr>
          <a:xfrm>
            <a:off x="7151348" y="3248886"/>
            <a:ext cx="2779883" cy="1683616"/>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8666081" y="6677114"/>
            <a:ext cx="3268398" cy="184666"/>
          </a:xfrm>
          <a:prstGeom prst="rect">
            <a:avLst/>
          </a:prstGeom>
          <a:noFill/>
        </p:spPr>
        <p:txBody>
          <a:bodyPr wrap="square" lIns="91440" tIns="45720" rIns="91440" bIns="45720" rtlCol="0" anchor="t">
            <a:spAutoFit/>
          </a:bodyPr>
          <a:lstStyle>
            <a:defPPr>
              <a:defRPr lang="it-IT"/>
            </a:defPPr>
            <a:lvl1pPr>
              <a:defRPr sz="800"/>
            </a:lvl1pPr>
          </a:lstStyle>
          <a:p>
            <a:r>
              <a:rPr lang="de-DE" sz="600" dirty="0" err="1"/>
              <a:t>Photos</a:t>
            </a:r>
            <a:r>
              <a:rPr lang="de-DE" sz="600" dirty="0"/>
              <a:t>: </a:t>
            </a:r>
            <a:r>
              <a:rPr lang="de-DE" sz="600" dirty="0" err="1"/>
              <a:t>local</a:t>
            </a:r>
            <a:r>
              <a:rPr lang="de-DE" sz="600" dirty="0"/>
              <a:t> </a:t>
            </a:r>
            <a:r>
              <a:rPr lang="de-DE" sz="600" dirty="0" err="1"/>
              <a:t>marteloscope</a:t>
            </a:r>
            <a:r>
              <a:rPr lang="de-DE" sz="600" dirty="0"/>
              <a:t> </a:t>
            </a:r>
            <a:r>
              <a:rPr lang="de-DE" sz="600" dirty="0" err="1"/>
              <a:t>managers</a:t>
            </a:r>
            <a:endParaRPr lang="de-DE" sz="600" dirty="0" err="1">
              <a:cs typeface="Calibri"/>
            </a:endParaRPr>
          </a:p>
        </p:txBody>
      </p:sp>
      <p:sp>
        <p:nvSpPr>
          <p:cNvPr id="12" name="Rectangle 11"/>
          <p:cNvSpPr/>
          <p:nvPr/>
        </p:nvSpPr>
        <p:spPr>
          <a:xfrm>
            <a:off x="831527" y="1845558"/>
            <a:ext cx="10705104" cy="120032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sz="2400" dirty="0"/>
              <a:t>About 180 sites in 22 European countries, site network c</a:t>
            </a:r>
            <a:r>
              <a:rPr lang="en-GB" sz="2400" dirty="0">
                <a:ea typeface="+mn-lt"/>
                <a:cs typeface="+mn-lt"/>
              </a:rPr>
              <a:t>ontinues to expand</a:t>
            </a:r>
            <a:endParaRPr lang="en-US" sz="2400"/>
          </a:p>
          <a:p>
            <a:pPr marL="285750" indent="-285750">
              <a:buFont typeface="Arial" panose="020B0604020202020204" pitchFamily="34" charset="0"/>
              <a:buChar char="•"/>
            </a:pPr>
            <a:r>
              <a:rPr lang="en-GB" sz="2400" dirty="0">
                <a:ea typeface="+mn-lt"/>
                <a:cs typeface="+mn-lt"/>
              </a:rPr>
              <a:t>Wide variety</a:t>
            </a:r>
            <a:r>
              <a:rPr lang="en-GB" sz="2400" dirty="0"/>
              <a:t> of forest types and management regimes</a:t>
            </a:r>
            <a:endParaRPr lang="en-GB" sz="2400" dirty="0">
              <a:cs typeface="Calibri"/>
            </a:endParaRPr>
          </a:p>
          <a:p>
            <a:pPr marL="285750" indent="-285750">
              <a:buFont typeface="Arial" panose="020B0604020202020204" pitchFamily="34" charset="0"/>
              <a:buChar char="•"/>
            </a:pPr>
            <a:r>
              <a:rPr lang="en-GB" sz="2400" dirty="0"/>
              <a:t>Training and education events take place, training programmes are developed</a:t>
            </a:r>
            <a:endParaRPr lang="en-GB" sz="2400" dirty="0">
              <a:cs typeface="Calibri"/>
            </a:endParaRPr>
          </a:p>
        </p:txBody>
      </p:sp>
    </p:spTree>
    <p:extLst>
      <p:ext uri="{BB962C8B-B14F-4D97-AF65-F5344CB8AC3E}">
        <p14:creationId xmlns:p14="http://schemas.microsoft.com/office/powerpoint/2010/main" val="2778283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9308-A321-03BD-0407-39842A471391}"/>
              </a:ext>
            </a:extLst>
          </p:cNvPr>
          <p:cNvSpPr>
            <a:spLocks noGrp="1"/>
          </p:cNvSpPr>
          <p:nvPr>
            <p:ph type="title"/>
          </p:nvPr>
        </p:nvSpPr>
        <p:spPr>
          <a:xfrm>
            <a:off x="922867" y="227542"/>
            <a:ext cx="8875184" cy="1346729"/>
          </a:xfrm>
        </p:spPr>
        <p:txBody>
          <a:bodyPr vert="horz" lIns="91440" tIns="45720" rIns="91440" bIns="45720" rtlCol="0" anchor="ctr">
            <a:normAutofit/>
          </a:bodyPr>
          <a:lstStyle/>
          <a:p>
            <a:r>
              <a:rPr lang="en-US" b="1" dirty="0">
                <a:solidFill>
                  <a:schemeClr val="bg1"/>
                </a:solidFill>
                <a:cs typeface="Calibri Light"/>
              </a:rPr>
              <a:t>Manager Workshop  (28-29 Jun 2022)</a:t>
            </a:r>
          </a:p>
        </p:txBody>
      </p:sp>
      <p:sp>
        <p:nvSpPr>
          <p:cNvPr id="3" name="Content Placeholder 2">
            <a:extLst>
              <a:ext uri="{FF2B5EF4-FFF2-40B4-BE49-F238E27FC236}">
                <a16:creationId xmlns:a16="http://schemas.microsoft.com/office/drawing/2014/main" id="{38B5D0AA-D0B3-21C4-B5B7-CAEC917FD48D}"/>
              </a:ext>
            </a:extLst>
          </p:cNvPr>
          <p:cNvSpPr>
            <a:spLocks noGrp="1"/>
          </p:cNvSpPr>
          <p:nvPr>
            <p:ph sz="half" idx="1"/>
          </p:nvPr>
        </p:nvSpPr>
        <p:spPr>
          <a:xfrm>
            <a:off x="521257" y="2170929"/>
            <a:ext cx="6000972" cy="4073433"/>
          </a:xfrm>
        </p:spPr>
        <p:txBody>
          <a:bodyPr vert="horz" lIns="91440" tIns="45720" rIns="91440" bIns="45720" rtlCol="0" anchor="t">
            <a:normAutofit/>
          </a:bodyPr>
          <a:lstStyle/>
          <a:p>
            <a:r>
              <a:rPr lang="en-US" sz="2400" dirty="0">
                <a:ea typeface="+mn-lt"/>
                <a:cs typeface="+mn-lt"/>
              </a:rPr>
              <a:t>Over 50 </a:t>
            </a:r>
            <a:r>
              <a:rPr lang="en-US" sz="2400" dirty="0" err="1">
                <a:ea typeface="+mn-lt"/>
                <a:cs typeface="+mn-lt"/>
              </a:rPr>
              <a:t>marteloscope</a:t>
            </a:r>
            <a:r>
              <a:rPr lang="en-US" sz="2400" dirty="0">
                <a:ea typeface="+mn-lt"/>
                <a:cs typeface="+mn-lt"/>
              </a:rPr>
              <a:t> managers, researchers, and other forestry experts from more than 12 European countries gathered in Bonn</a:t>
            </a:r>
            <a:endParaRPr lang="en-US"/>
          </a:p>
          <a:p>
            <a:r>
              <a:rPr lang="en-US" sz="2400" dirty="0">
                <a:ea typeface="+mn-lt"/>
                <a:cs typeface="+mn-lt"/>
              </a:rPr>
              <a:t>Sharing experiences on technical, practical and training/educational issues with </a:t>
            </a:r>
            <a:r>
              <a:rPr lang="en-US" sz="2400" dirty="0" err="1">
                <a:ea typeface="+mn-lt"/>
                <a:cs typeface="+mn-lt"/>
              </a:rPr>
              <a:t>marteloscopes</a:t>
            </a:r>
            <a:r>
              <a:rPr lang="en-US" sz="2400" dirty="0">
                <a:ea typeface="+mn-lt"/>
                <a:cs typeface="+mn-lt"/>
              </a:rPr>
              <a:t> as well as their application in research </a:t>
            </a:r>
          </a:p>
          <a:p>
            <a:r>
              <a:rPr lang="en-US" sz="2400" dirty="0">
                <a:ea typeface="Calibri"/>
                <a:cs typeface="Calibri"/>
              </a:rPr>
              <a:t>Exchange of ideas on further development and use of demonstration sites</a:t>
            </a:r>
          </a:p>
        </p:txBody>
      </p:sp>
      <p:pic>
        <p:nvPicPr>
          <p:cNvPr id="8" name="Picture 2" descr="A group of people posing for a photo in the woods&#10;&#10;Description automatically generated">
            <a:extLst>
              <a:ext uri="{FF2B5EF4-FFF2-40B4-BE49-F238E27FC236}">
                <a16:creationId xmlns:a16="http://schemas.microsoft.com/office/drawing/2014/main" id="{71080FBB-2752-8AF6-B18C-94427EEF92B6}"/>
              </a:ext>
            </a:extLst>
          </p:cNvPr>
          <p:cNvPicPr>
            <a:picLocks noChangeAspect="1"/>
          </p:cNvPicPr>
          <p:nvPr/>
        </p:nvPicPr>
        <p:blipFill>
          <a:blip r:embed="rId3"/>
          <a:stretch>
            <a:fillRect/>
          </a:stretch>
        </p:blipFill>
        <p:spPr>
          <a:xfrm>
            <a:off x="6497852" y="2297647"/>
            <a:ext cx="5502796" cy="33251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272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0909-B6AB-467F-879E-5957BD44A93E}"/>
              </a:ext>
            </a:extLst>
          </p:cNvPr>
          <p:cNvSpPr>
            <a:spLocks noGrp="1"/>
          </p:cNvSpPr>
          <p:nvPr>
            <p:ph type="title"/>
          </p:nvPr>
        </p:nvSpPr>
        <p:spPr>
          <a:xfrm>
            <a:off x="573616" y="216959"/>
            <a:ext cx="9743018" cy="1071562"/>
          </a:xfrm>
        </p:spPr>
        <p:txBody>
          <a:bodyPr>
            <a:normAutofit/>
          </a:bodyPr>
          <a:lstStyle/>
          <a:p>
            <a:r>
              <a:rPr lang="en-US" b="1" dirty="0">
                <a:solidFill>
                  <a:schemeClr val="bg1"/>
                </a:solidFill>
              </a:rPr>
              <a:t>Policy briefs and scientific publications  </a:t>
            </a:r>
          </a:p>
        </p:txBody>
      </p:sp>
      <p:sp>
        <p:nvSpPr>
          <p:cNvPr id="3" name="Content Placeholder 2">
            <a:extLst>
              <a:ext uri="{FF2B5EF4-FFF2-40B4-BE49-F238E27FC236}">
                <a16:creationId xmlns:a16="http://schemas.microsoft.com/office/drawing/2014/main" id="{6EF7936D-BCE8-4434-9EFC-5D9C61CFD590}"/>
              </a:ext>
            </a:extLst>
          </p:cNvPr>
          <p:cNvSpPr>
            <a:spLocks noGrp="1"/>
          </p:cNvSpPr>
          <p:nvPr>
            <p:ph sz="half" idx="1"/>
          </p:nvPr>
        </p:nvSpPr>
        <p:spPr>
          <a:xfrm>
            <a:off x="340776" y="2178050"/>
            <a:ext cx="6002089" cy="4503738"/>
          </a:xfrm>
          <a:ln w="6350">
            <a:noFill/>
          </a:ln>
        </p:spPr>
        <p:txBody>
          <a:bodyPr vert="horz" lIns="91440" tIns="45720" rIns="91440" bIns="45720" rtlCol="0" anchor="t">
            <a:normAutofit/>
          </a:bodyPr>
          <a:lstStyle/>
          <a:p>
            <a:pPr marL="0" indent="0">
              <a:buNone/>
            </a:pPr>
            <a:r>
              <a:rPr lang="de-DE" sz="2400" dirty="0"/>
              <a:t>Policy Briefs</a:t>
            </a:r>
            <a:endParaRPr lang="en-US" sz="2400" dirty="0"/>
          </a:p>
          <a:p>
            <a:pPr lvl="1"/>
            <a:r>
              <a:rPr lang="en-US" sz="1600" dirty="0"/>
              <a:t>‘Advancing biodiversity conservation through integrated forest management in Europe’(2020)</a:t>
            </a:r>
            <a:endParaRPr lang="en-US" sz="1600" dirty="0">
              <a:ea typeface="Calibri"/>
              <a:cs typeface="Calibri"/>
            </a:endParaRPr>
          </a:p>
          <a:p>
            <a:pPr lvl="1"/>
            <a:r>
              <a:rPr lang="en-US" sz="1600" dirty="0">
                <a:cs typeface="Calibri"/>
              </a:rPr>
              <a:t>Support to ‘Closer-to-nature forest management’ - From Science to Policy (2022)</a:t>
            </a:r>
          </a:p>
          <a:p>
            <a:pPr lvl="1"/>
            <a:endParaRPr lang="en-US" sz="1100" dirty="0">
              <a:ea typeface="Calibri" panose="020F0502020204030204"/>
              <a:cs typeface="Calibri"/>
            </a:endParaRPr>
          </a:p>
          <a:p>
            <a:r>
              <a:rPr lang="en-US" sz="2400" dirty="0">
                <a:ea typeface="Calibri" panose="020F0502020204030204"/>
                <a:cs typeface="Calibri"/>
              </a:rPr>
              <a:t>Scientific papers</a:t>
            </a:r>
          </a:p>
          <a:p>
            <a:pPr lvl="1"/>
            <a:r>
              <a:rPr lang="en-GB" sz="1600" dirty="0" err="1">
                <a:ea typeface="Calibri" panose="020F0502020204030204"/>
                <a:cs typeface="Calibri"/>
              </a:rPr>
              <a:t>Blicharska</a:t>
            </a:r>
            <a:r>
              <a:rPr lang="en-GB" sz="1600" dirty="0">
                <a:ea typeface="Calibri" panose="020F0502020204030204"/>
                <a:cs typeface="Calibri"/>
              </a:rPr>
              <a:t>, M. et al., 2020. Between biodiversity conservation and sustainable forest management A multidisciplinary assessment of the emblematic </a:t>
            </a:r>
            <a:r>
              <a:rPr lang="en-GB" sz="1600" dirty="0" err="1">
                <a:ea typeface="Calibri" panose="020F0502020204030204"/>
                <a:cs typeface="Calibri"/>
              </a:rPr>
              <a:t>Białowieża</a:t>
            </a:r>
            <a:r>
              <a:rPr lang="en-GB" sz="1600" dirty="0">
                <a:ea typeface="Calibri" panose="020F0502020204030204"/>
                <a:cs typeface="Calibri"/>
              </a:rPr>
              <a:t> Forest case.</a:t>
            </a:r>
            <a:r>
              <a:rPr lang="en-GB" sz="1600" dirty="0"/>
              <a:t> </a:t>
            </a:r>
            <a:r>
              <a:rPr lang="en-GB" sz="1600" dirty="0">
                <a:ea typeface="Calibri" panose="020F0502020204030204"/>
                <a:cs typeface="Calibri"/>
              </a:rPr>
              <a:t>Biological Conservation. </a:t>
            </a:r>
            <a:endParaRPr lang="en-GB">
              <a:cs typeface="Calibri" panose="020F0502020204030204"/>
            </a:endParaRPr>
          </a:p>
          <a:p>
            <a:pPr lvl="1"/>
            <a:r>
              <a:rPr lang="en-US" sz="1600" dirty="0">
                <a:ea typeface="Calibri" panose="020F0502020204030204"/>
                <a:cs typeface="Calibri"/>
              </a:rPr>
              <a:t>Larrieu, L., </a:t>
            </a:r>
            <a:r>
              <a:rPr lang="en-US" sz="1600" dirty="0" err="1">
                <a:ea typeface="Calibri" panose="020F0502020204030204"/>
                <a:cs typeface="Calibri"/>
              </a:rPr>
              <a:t>Cabanettes</a:t>
            </a:r>
            <a:r>
              <a:rPr lang="en-US" sz="1600" dirty="0">
                <a:ea typeface="Calibri" panose="020F0502020204030204"/>
                <a:cs typeface="Calibri"/>
              </a:rPr>
              <a:t>, A., </a:t>
            </a:r>
            <a:r>
              <a:rPr lang="en-US" sz="1600" dirty="0" err="1">
                <a:ea typeface="Calibri" panose="020F0502020204030204"/>
                <a:cs typeface="Calibri"/>
              </a:rPr>
              <a:t>Courbaud</a:t>
            </a:r>
            <a:r>
              <a:rPr lang="en-US" sz="1600" dirty="0">
                <a:ea typeface="Calibri" panose="020F0502020204030204"/>
                <a:cs typeface="Calibri"/>
              </a:rPr>
              <a:t>, B., </a:t>
            </a:r>
            <a:r>
              <a:rPr lang="en-US" sz="1600" dirty="0" err="1">
                <a:ea typeface="Calibri" panose="020F0502020204030204"/>
                <a:cs typeface="Calibri"/>
              </a:rPr>
              <a:t>Goulard</a:t>
            </a:r>
            <a:r>
              <a:rPr lang="en-US" sz="1600" dirty="0">
                <a:ea typeface="Calibri" panose="020F0502020204030204"/>
                <a:cs typeface="Calibri"/>
              </a:rPr>
              <a:t>, M., Heintz, W., Kozák, D., Kraus, D., Lachat, T., Ladet, S., Müller, J., Paillet, Y., Schuck, A., </a:t>
            </a:r>
            <a:r>
              <a:rPr lang="en-US" sz="1600" dirty="0" err="1">
                <a:ea typeface="Calibri" panose="020F0502020204030204"/>
                <a:cs typeface="Calibri"/>
              </a:rPr>
              <a:t>Stillhard</a:t>
            </a:r>
            <a:r>
              <a:rPr lang="en-US" sz="1600" dirty="0">
                <a:ea typeface="Calibri" panose="020F0502020204030204"/>
                <a:cs typeface="Calibri"/>
              </a:rPr>
              <a:t>, J., Svoboda, M., 2021. Co-occurrence patterns of tree-related microhabitats: A method to simplify routine monitoring. Ecological Indicators.</a:t>
            </a:r>
          </a:p>
          <a:p>
            <a:pPr>
              <a:buFont typeface="Wingdings" panose="05000000000000000000" pitchFamily="2" charset="2"/>
              <a:buChar char="Ø"/>
            </a:pPr>
            <a:endParaRPr lang="en-US" sz="2400" dirty="0">
              <a:ea typeface="Calibri" panose="020F0502020204030204"/>
              <a:cs typeface="Calibri"/>
            </a:endParaRPr>
          </a:p>
        </p:txBody>
      </p:sp>
      <p:pic>
        <p:nvPicPr>
          <p:cNvPr id="8" name="Picture 8" descr="A picture containing diagram&#10;&#10;Description automatically generated">
            <a:extLst>
              <a:ext uri="{FF2B5EF4-FFF2-40B4-BE49-F238E27FC236}">
                <a16:creationId xmlns:a16="http://schemas.microsoft.com/office/drawing/2014/main" id="{C44DF2BF-A73F-3832-3BB7-C94F4D1E9B7A}"/>
              </a:ext>
            </a:extLst>
          </p:cNvPr>
          <p:cNvPicPr>
            <a:picLocks noChangeAspect="1"/>
          </p:cNvPicPr>
          <p:nvPr/>
        </p:nvPicPr>
        <p:blipFill>
          <a:blip r:embed="rId4"/>
          <a:stretch>
            <a:fillRect/>
          </a:stretch>
        </p:blipFill>
        <p:spPr>
          <a:xfrm>
            <a:off x="6804399" y="2037144"/>
            <a:ext cx="2337457" cy="3306536"/>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9376757" y="2053769"/>
            <a:ext cx="2521284" cy="2625254"/>
          </a:xfrm>
          <a:prstGeom prst="rect">
            <a:avLst/>
          </a:prstGeom>
          <a:ln w="6350">
            <a:solidFill>
              <a:schemeClr val="tx1">
                <a:lumMod val="65000"/>
                <a:lumOff val="3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a:stretch>
            <a:fillRect/>
          </a:stretch>
        </p:blipFill>
        <p:spPr>
          <a:xfrm>
            <a:off x="8710663" y="4081764"/>
            <a:ext cx="3211942" cy="2657171"/>
          </a:xfrm>
          <a:prstGeom prst="rect">
            <a:avLst/>
          </a:prstGeom>
          <a:ln w="6350">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198059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E673-BDFC-5B4B-86E3-7816966F7E58}"/>
              </a:ext>
            </a:extLst>
          </p:cNvPr>
          <p:cNvSpPr>
            <a:spLocks noGrp="1"/>
          </p:cNvSpPr>
          <p:nvPr>
            <p:ph type="title"/>
          </p:nvPr>
        </p:nvSpPr>
        <p:spPr>
          <a:xfrm>
            <a:off x="838200" y="124493"/>
            <a:ext cx="10515600" cy="976313"/>
          </a:xfrm>
        </p:spPr>
        <p:txBody>
          <a:bodyPr>
            <a:normAutofit fontScale="90000"/>
          </a:bodyPr>
          <a:lstStyle/>
          <a:p>
            <a:br>
              <a:rPr lang="de-DE" b="1" dirty="0"/>
            </a:br>
            <a:r>
              <a:rPr lang="de-DE" b="1" dirty="0">
                <a:solidFill>
                  <a:schemeClr val="bg1"/>
                </a:solidFill>
              </a:rPr>
              <a:t> Communications</a:t>
            </a:r>
            <a:endParaRPr lang="de-DE" b="1" dirty="0">
              <a:solidFill>
                <a:schemeClr val="bg1"/>
              </a:solidFill>
              <a:cs typeface="Calibri Light"/>
            </a:endParaRPr>
          </a:p>
        </p:txBody>
      </p:sp>
      <p:sp>
        <p:nvSpPr>
          <p:cNvPr id="4" name="Content Placeholder 3">
            <a:extLst>
              <a:ext uri="{FF2B5EF4-FFF2-40B4-BE49-F238E27FC236}">
                <a16:creationId xmlns:a16="http://schemas.microsoft.com/office/drawing/2014/main" id="{7FC80389-4B64-103D-3202-BD33E642D16E}"/>
              </a:ext>
            </a:extLst>
          </p:cNvPr>
          <p:cNvSpPr>
            <a:spLocks noGrp="1"/>
          </p:cNvSpPr>
          <p:nvPr>
            <p:ph sz="half" idx="1"/>
          </p:nvPr>
        </p:nvSpPr>
        <p:spPr>
          <a:xfrm>
            <a:off x="540754" y="2153152"/>
            <a:ext cx="4972718" cy="4573588"/>
          </a:xfrm>
        </p:spPr>
        <p:txBody>
          <a:bodyPr vert="horz" lIns="91440" tIns="45720" rIns="91440" bIns="45720" rtlCol="0" anchor="t">
            <a:normAutofit/>
          </a:bodyPr>
          <a:lstStyle/>
          <a:p>
            <a:pPr>
              <a:lnSpc>
                <a:spcPct val="110000"/>
              </a:lnSpc>
              <a:spcBef>
                <a:spcPts val="0"/>
              </a:spcBef>
              <a:buFont typeface="Wingdings" panose="020B0604020202020204" pitchFamily="34" charset="0"/>
              <a:buChar char="Ø"/>
            </a:pPr>
            <a:r>
              <a:rPr lang="de-DE" sz="2400" dirty="0">
                <a:latin typeface="Calibri"/>
                <a:cs typeface="Calibri"/>
              </a:rPr>
              <a:t>Website</a:t>
            </a:r>
            <a:r>
              <a:rPr lang="en-US" sz="2400" dirty="0">
                <a:latin typeface="Calibri"/>
                <a:cs typeface="Calibri"/>
              </a:rPr>
              <a:t> </a:t>
            </a:r>
            <a:endParaRPr lang="en-US" sz="2400" dirty="0">
              <a:latin typeface="Calibri"/>
              <a:ea typeface="+mn-lt"/>
              <a:cs typeface="+mn-lt"/>
            </a:endParaRPr>
          </a:p>
          <a:p>
            <a:pPr>
              <a:lnSpc>
                <a:spcPct val="110000"/>
              </a:lnSpc>
              <a:spcBef>
                <a:spcPts val="0"/>
              </a:spcBef>
              <a:buFont typeface="Wingdings" panose="020B0604020202020204" pitchFamily="34" charset="0"/>
              <a:buChar char="Ø"/>
            </a:pPr>
            <a:r>
              <a:rPr lang="de-DE" sz="2400" dirty="0">
                <a:latin typeface="Calibri"/>
                <a:cs typeface="Calibri"/>
              </a:rPr>
              <a:t>Blog </a:t>
            </a:r>
            <a:r>
              <a:rPr lang="de-DE" sz="2400" dirty="0" err="1">
                <a:latin typeface="Calibri"/>
                <a:cs typeface="Calibri"/>
              </a:rPr>
              <a:t>posts</a:t>
            </a:r>
            <a:r>
              <a:rPr lang="en-US" sz="2400" dirty="0">
                <a:latin typeface="Calibri"/>
                <a:cs typeface="Calibri"/>
              </a:rPr>
              <a:t> </a:t>
            </a:r>
            <a:endParaRPr lang="en-US" sz="2400" dirty="0">
              <a:latin typeface="Calibri"/>
              <a:ea typeface="+mn-lt"/>
              <a:cs typeface="+mn-lt"/>
            </a:endParaRPr>
          </a:p>
          <a:p>
            <a:pPr>
              <a:lnSpc>
                <a:spcPct val="110000"/>
              </a:lnSpc>
              <a:spcBef>
                <a:spcPts val="0"/>
              </a:spcBef>
              <a:buFont typeface="Wingdings" panose="020B0604020202020204" pitchFamily="34" charset="0"/>
              <a:buChar char="Ø"/>
            </a:pPr>
            <a:r>
              <a:rPr lang="de-DE" sz="2400" dirty="0">
                <a:latin typeface="Calibri"/>
                <a:cs typeface="Calibri"/>
              </a:rPr>
              <a:t>Webinar support</a:t>
            </a:r>
            <a:r>
              <a:rPr lang="en-US" sz="2400" dirty="0">
                <a:latin typeface="Calibri"/>
                <a:cs typeface="Calibri"/>
              </a:rPr>
              <a:t> </a:t>
            </a:r>
            <a:endParaRPr lang="en-US" sz="2400" dirty="0">
              <a:latin typeface="Calibri"/>
              <a:ea typeface="+mn-lt"/>
              <a:cs typeface="+mn-lt"/>
            </a:endParaRPr>
          </a:p>
          <a:p>
            <a:pPr>
              <a:lnSpc>
                <a:spcPct val="110000"/>
              </a:lnSpc>
              <a:spcBef>
                <a:spcPts val="0"/>
              </a:spcBef>
              <a:buFont typeface="Wingdings" panose="020B0604020202020204" pitchFamily="34" charset="0"/>
              <a:buChar char="Ø"/>
            </a:pPr>
            <a:r>
              <a:rPr lang="de-DE" sz="2400" dirty="0">
                <a:latin typeface="Calibri"/>
                <a:cs typeface="Calibri"/>
              </a:rPr>
              <a:t>Interviews </a:t>
            </a:r>
            <a:r>
              <a:rPr lang="de-DE" sz="2400" dirty="0" err="1">
                <a:latin typeface="Calibri"/>
                <a:cs typeface="Calibri"/>
              </a:rPr>
              <a:t>with</a:t>
            </a:r>
            <a:r>
              <a:rPr lang="de-DE" sz="2400" dirty="0">
                <a:latin typeface="Calibri"/>
                <a:cs typeface="Calibri"/>
              </a:rPr>
              <a:t> network </a:t>
            </a:r>
            <a:r>
              <a:rPr lang="de-DE" sz="2400" dirty="0" err="1">
                <a:latin typeface="Calibri"/>
                <a:cs typeface="Calibri"/>
              </a:rPr>
              <a:t>members</a:t>
            </a:r>
            <a:r>
              <a:rPr lang="de-DE" sz="2400" dirty="0">
                <a:latin typeface="Calibri"/>
                <a:cs typeface="Calibri"/>
              </a:rPr>
              <a:t> </a:t>
            </a:r>
            <a:r>
              <a:rPr lang="en-US" sz="2400" dirty="0">
                <a:latin typeface="Calibri"/>
                <a:cs typeface="Calibri"/>
              </a:rPr>
              <a:t> </a:t>
            </a:r>
            <a:endParaRPr lang="en-US" sz="2400" dirty="0">
              <a:latin typeface="Calibri"/>
              <a:ea typeface="+mn-lt"/>
              <a:cs typeface="+mn-lt"/>
            </a:endParaRPr>
          </a:p>
          <a:p>
            <a:pPr>
              <a:lnSpc>
                <a:spcPct val="110000"/>
              </a:lnSpc>
              <a:spcBef>
                <a:spcPts val="0"/>
              </a:spcBef>
              <a:buFont typeface="Wingdings" panose="020B0604020202020204" pitchFamily="34" charset="0"/>
              <a:buChar char="Ø"/>
            </a:pPr>
            <a:r>
              <a:rPr lang="de-DE" sz="2400" dirty="0" err="1">
                <a:latin typeface="Calibri"/>
                <a:cs typeface="Calibri"/>
              </a:rPr>
              <a:t>Integrate</a:t>
            </a:r>
            <a:r>
              <a:rPr lang="de-DE" sz="2400" dirty="0">
                <a:latin typeface="Calibri"/>
                <a:cs typeface="Calibri"/>
              </a:rPr>
              <a:t> </a:t>
            </a:r>
            <a:r>
              <a:rPr lang="de-DE" sz="2400" dirty="0" err="1">
                <a:latin typeface="Calibri"/>
                <a:cs typeface="Calibri"/>
              </a:rPr>
              <a:t>newsletter</a:t>
            </a:r>
            <a:r>
              <a:rPr lang="en-US" sz="2400" dirty="0">
                <a:latin typeface="Calibri"/>
                <a:cs typeface="Calibri"/>
              </a:rPr>
              <a:t>  </a:t>
            </a:r>
            <a:endParaRPr lang="en-US" sz="2400" dirty="0">
              <a:latin typeface="Calibri"/>
              <a:ea typeface="+mn-lt"/>
              <a:cs typeface="+mn-lt"/>
            </a:endParaRPr>
          </a:p>
          <a:p>
            <a:pPr>
              <a:lnSpc>
                <a:spcPct val="110000"/>
              </a:lnSpc>
              <a:spcBef>
                <a:spcPts val="0"/>
              </a:spcBef>
              <a:buFont typeface="Wingdings" panose="020B0604020202020204" pitchFamily="34" charset="0"/>
              <a:buChar char="Ø"/>
            </a:pPr>
            <a:r>
              <a:rPr lang="de-DE" sz="2400" dirty="0" err="1">
                <a:latin typeface="Calibri"/>
                <a:cs typeface="Calibri"/>
              </a:rPr>
              <a:t>Audiovisuals</a:t>
            </a:r>
            <a:r>
              <a:rPr lang="en-US" sz="2400" dirty="0">
                <a:latin typeface="Calibri"/>
                <a:cs typeface="Calibri"/>
              </a:rPr>
              <a:t> </a:t>
            </a:r>
            <a:endParaRPr lang="en-US" sz="2400" dirty="0">
              <a:latin typeface="Calibri"/>
              <a:ea typeface="+mn-lt"/>
              <a:cs typeface="+mn-lt"/>
            </a:endParaRPr>
          </a:p>
          <a:p>
            <a:pPr>
              <a:lnSpc>
                <a:spcPct val="110000"/>
              </a:lnSpc>
              <a:spcBef>
                <a:spcPts val="0"/>
              </a:spcBef>
              <a:buFont typeface="Wingdings" panose="020B0604020202020204" pitchFamily="34" charset="0"/>
              <a:buChar char="Ø"/>
            </a:pPr>
            <a:r>
              <a:rPr lang="de-DE" sz="2400" dirty="0">
                <a:latin typeface="Calibri"/>
                <a:cs typeface="Calibri"/>
              </a:rPr>
              <a:t>Communication </a:t>
            </a:r>
            <a:r>
              <a:rPr lang="de-DE" sz="2400" dirty="0" err="1">
                <a:latin typeface="Calibri"/>
                <a:cs typeface="Calibri"/>
              </a:rPr>
              <a:t>training</a:t>
            </a:r>
            <a:r>
              <a:rPr lang="de-DE" sz="2400" dirty="0">
                <a:latin typeface="Calibri"/>
                <a:cs typeface="Calibri"/>
              </a:rPr>
              <a:t> </a:t>
            </a:r>
            <a:r>
              <a:rPr lang="de-DE" sz="2400" dirty="0" err="1">
                <a:latin typeface="Calibri"/>
                <a:cs typeface="Calibri"/>
              </a:rPr>
              <a:t>for</a:t>
            </a:r>
            <a:r>
              <a:rPr lang="de-DE" sz="2400" dirty="0">
                <a:latin typeface="Calibri"/>
                <a:cs typeface="Calibri"/>
              </a:rPr>
              <a:t> network </a:t>
            </a:r>
            <a:r>
              <a:rPr lang="de-DE" sz="2400" dirty="0" err="1">
                <a:latin typeface="Calibri"/>
                <a:cs typeface="Calibri"/>
              </a:rPr>
              <a:t>members</a:t>
            </a:r>
            <a:r>
              <a:rPr lang="en-US" sz="2400" dirty="0">
                <a:latin typeface="Calibri"/>
                <a:cs typeface="Calibri"/>
              </a:rPr>
              <a:t> </a:t>
            </a:r>
            <a:endParaRPr lang="en-US" sz="2400" dirty="0">
              <a:latin typeface="Calibri"/>
              <a:ea typeface="+mn-lt"/>
              <a:cs typeface="+mn-lt"/>
            </a:endParaRPr>
          </a:p>
          <a:p>
            <a:pPr lvl="1">
              <a:lnSpc>
                <a:spcPct val="110000"/>
              </a:lnSpc>
              <a:spcBef>
                <a:spcPts val="0"/>
              </a:spcBef>
            </a:pPr>
            <a:r>
              <a:rPr lang="de-DE" sz="2000" dirty="0">
                <a:latin typeface="Calibri"/>
                <a:cs typeface="Calibri"/>
              </a:rPr>
              <a:t>Workshop: „Storytelling“</a:t>
            </a:r>
            <a:r>
              <a:rPr lang="en-US" sz="2000" dirty="0">
                <a:latin typeface="Calibri"/>
                <a:cs typeface="Calibri"/>
              </a:rPr>
              <a:t> </a:t>
            </a:r>
            <a:endParaRPr lang="en-US" sz="2000" dirty="0">
              <a:latin typeface="Calibri"/>
              <a:ea typeface="+mn-lt"/>
              <a:cs typeface="+mn-lt"/>
            </a:endParaRPr>
          </a:p>
          <a:p>
            <a:pPr lvl="1">
              <a:lnSpc>
                <a:spcPct val="110000"/>
              </a:lnSpc>
              <a:spcBef>
                <a:spcPts val="0"/>
              </a:spcBef>
            </a:pPr>
            <a:r>
              <a:rPr lang="de-DE" sz="2000" dirty="0">
                <a:latin typeface="Calibri"/>
                <a:cs typeface="Calibri"/>
              </a:rPr>
              <a:t>Workshop „</a:t>
            </a:r>
            <a:r>
              <a:rPr lang="de-DE" sz="2000" dirty="0" err="1">
                <a:latin typeface="Calibri"/>
                <a:cs typeface="Calibri"/>
              </a:rPr>
              <a:t>Engaging</a:t>
            </a:r>
            <a:r>
              <a:rPr lang="de-DE" sz="2000" dirty="0">
                <a:latin typeface="Calibri"/>
                <a:cs typeface="Calibri"/>
              </a:rPr>
              <a:t> </a:t>
            </a:r>
            <a:r>
              <a:rPr lang="de-DE" sz="2000" dirty="0" err="1">
                <a:latin typeface="Calibri"/>
                <a:cs typeface="Calibri"/>
              </a:rPr>
              <a:t>with</a:t>
            </a:r>
            <a:r>
              <a:rPr lang="de-DE" sz="2000" dirty="0">
                <a:latin typeface="Calibri"/>
                <a:cs typeface="Calibri"/>
              </a:rPr>
              <a:t> </a:t>
            </a:r>
            <a:r>
              <a:rPr lang="de-DE" sz="2000" dirty="0" err="1">
                <a:latin typeface="Calibri"/>
                <a:cs typeface="Calibri"/>
              </a:rPr>
              <a:t>media</a:t>
            </a:r>
            <a:r>
              <a:rPr lang="de-DE" sz="2000" dirty="0">
                <a:latin typeface="Calibri"/>
                <a:cs typeface="Calibri"/>
              </a:rPr>
              <a:t>“ </a:t>
            </a:r>
            <a:endParaRPr lang="en-US" sz="2000" dirty="0">
              <a:latin typeface="Calibri"/>
              <a:cs typeface="Calibri Light"/>
            </a:endParaRPr>
          </a:p>
        </p:txBody>
      </p:sp>
      <p:pic>
        <p:nvPicPr>
          <p:cNvPr id="11" name="Picture 10" descr="A picture containing text, plant, tree&#10;&#10;Description automatically generated">
            <a:extLst>
              <a:ext uri="{FF2B5EF4-FFF2-40B4-BE49-F238E27FC236}">
                <a16:creationId xmlns:a16="http://schemas.microsoft.com/office/drawing/2014/main" id="{4600DD99-2073-E8B0-C4C9-0293E1DA8024}"/>
              </a:ext>
            </a:extLst>
          </p:cNvPr>
          <p:cNvPicPr>
            <a:picLocks noChangeAspect="1"/>
          </p:cNvPicPr>
          <p:nvPr/>
        </p:nvPicPr>
        <p:blipFill>
          <a:blip r:embed="rId3"/>
          <a:stretch>
            <a:fillRect/>
          </a:stretch>
        </p:blipFill>
        <p:spPr>
          <a:xfrm>
            <a:off x="5736156" y="2323396"/>
            <a:ext cx="3605742" cy="850900"/>
          </a:xfrm>
          <a:prstGeom prst="rect">
            <a:avLst/>
          </a:prstGeom>
        </p:spPr>
      </p:pic>
      <p:pic>
        <p:nvPicPr>
          <p:cNvPr id="6" name="Picture 6" descr="Graphical user interface, website&#10;&#10;Description automatically generated">
            <a:extLst>
              <a:ext uri="{FF2B5EF4-FFF2-40B4-BE49-F238E27FC236}">
                <a16:creationId xmlns:a16="http://schemas.microsoft.com/office/drawing/2014/main" id="{7E95FCE4-5492-0115-0A54-1A207944687F}"/>
              </a:ext>
            </a:extLst>
          </p:cNvPr>
          <p:cNvPicPr>
            <a:picLocks noChangeAspect="1"/>
          </p:cNvPicPr>
          <p:nvPr/>
        </p:nvPicPr>
        <p:blipFill>
          <a:blip r:embed="rId4"/>
          <a:stretch>
            <a:fillRect/>
          </a:stretch>
        </p:blipFill>
        <p:spPr>
          <a:xfrm>
            <a:off x="5687484" y="3564420"/>
            <a:ext cx="6193366" cy="3327495"/>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D496761E-D08D-6D7C-6DF5-11896C148884}"/>
              </a:ext>
            </a:extLst>
          </p:cNvPr>
          <p:cNvPicPr>
            <a:picLocks noChangeAspect="1"/>
          </p:cNvPicPr>
          <p:nvPr/>
        </p:nvPicPr>
        <p:blipFill>
          <a:blip r:embed="rId5"/>
          <a:stretch>
            <a:fillRect/>
          </a:stretch>
        </p:blipFill>
        <p:spPr>
          <a:xfrm>
            <a:off x="9739907" y="2153152"/>
            <a:ext cx="2256368" cy="1997138"/>
          </a:xfrm>
          <a:prstGeom prst="rect">
            <a:avLst/>
          </a:prstGeom>
        </p:spPr>
      </p:pic>
    </p:spTree>
    <p:extLst>
      <p:ext uri="{BB962C8B-B14F-4D97-AF65-F5344CB8AC3E}">
        <p14:creationId xmlns:p14="http://schemas.microsoft.com/office/powerpoint/2010/main" val="1454753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838"/>
        </a:solid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15CCD54-8F5D-2E4C-900C-D4960CC8B0F7}"/>
              </a:ext>
            </a:extLst>
          </p:cNvPr>
          <p:cNvSpPr txBox="1">
            <a:spLocks/>
          </p:cNvSpPr>
          <p:nvPr/>
        </p:nvSpPr>
        <p:spPr>
          <a:xfrm>
            <a:off x="650449" y="4559523"/>
            <a:ext cx="10901471" cy="1935406"/>
          </a:xfrm>
          <a:prstGeom prst="rect">
            <a:avLst/>
          </a:prstGeom>
          <a:noFill/>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dirty="0">
                <a:solidFill>
                  <a:schemeClr val="bg1"/>
                </a:solidFill>
              </a:rPr>
              <a:t>Thanks!</a:t>
            </a:r>
          </a:p>
          <a:p>
            <a:pPr algn="ctr">
              <a:spcAft>
                <a:spcPts val="600"/>
              </a:spcAft>
            </a:pPr>
            <a:endParaRPr lang="en-US" sz="6000">
              <a:solidFill>
                <a:schemeClr val="bg1"/>
              </a:solidFill>
            </a:endParaRPr>
          </a:p>
          <a:p>
            <a:pPr algn="ctr">
              <a:spcAft>
                <a:spcPts val="600"/>
              </a:spcAft>
            </a:pPr>
            <a:r>
              <a:rPr lang="en-US" sz="3000" b="1" dirty="0">
                <a:solidFill>
                  <a:schemeClr val="bg1"/>
                </a:solidFill>
              </a:rPr>
              <a:t>Integratenetwork.org</a:t>
            </a:r>
            <a:endParaRPr lang="en-US" sz="3000" b="1" dirty="0">
              <a:solidFill>
                <a:schemeClr val="bg1"/>
              </a:solidFill>
              <a:ea typeface="Calibri Light"/>
              <a:cs typeface="Calibri Light"/>
            </a:endParaRPr>
          </a:p>
          <a:p>
            <a:pPr algn="ctr">
              <a:spcAft>
                <a:spcPts val="600"/>
              </a:spcAft>
            </a:pPr>
            <a:r>
              <a:rPr lang="en-US" sz="3000" b="1" dirty="0">
                <a:solidFill>
                  <a:schemeClr val="bg1"/>
                </a:solidFill>
                <a:ea typeface="+mj-lt"/>
                <a:cs typeface="+mj-lt"/>
              </a:rPr>
              <a:t>lrojo@miteco.es</a:t>
            </a:r>
            <a:endParaRPr lang="en-US" b="1" dirty="0">
              <a:solidFill>
                <a:schemeClr val="bg1"/>
              </a:solidFill>
              <a:ea typeface="Calibri Light"/>
              <a:cs typeface="Calibri Light"/>
            </a:endParaRPr>
          </a:p>
          <a:p>
            <a:pPr algn="ctr">
              <a:spcAft>
                <a:spcPts val="600"/>
              </a:spcAft>
            </a:pPr>
            <a:endParaRPr lang="en-US" sz="3000" b="1" dirty="0">
              <a:solidFill>
                <a:schemeClr val="bg1"/>
              </a:solidFill>
              <a:ea typeface="Calibri Light"/>
              <a:cs typeface="Calibri Light"/>
            </a:endParaRPr>
          </a:p>
        </p:txBody>
      </p:sp>
      <p:pic>
        <p:nvPicPr>
          <p:cNvPr id="1026" name="Picture 2">
            <a:extLst>
              <a:ext uri="{FF2B5EF4-FFF2-40B4-BE49-F238E27FC236}">
                <a16:creationId xmlns:a16="http://schemas.microsoft.com/office/drawing/2014/main" id="{BB6021A4-6A65-194D-878D-B15F03E20E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0"/>
          <a:stretch/>
        </p:blipFill>
        <p:spPr bwMode="auto">
          <a:xfrm>
            <a:off x="20" y="1"/>
            <a:ext cx="12191979" cy="423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118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5800-B965-EC48-83DC-1A44F74B587C}"/>
              </a:ext>
            </a:extLst>
          </p:cNvPr>
          <p:cNvSpPr>
            <a:spLocks noGrp="1"/>
          </p:cNvSpPr>
          <p:nvPr>
            <p:ph type="title"/>
          </p:nvPr>
        </p:nvSpPr>
        <p:spPr/>
        <p:txBody>
          <a:bodyPr/>
          <a:lstStyle/>
          <a:p>
            <a:r>
              <a:rPr lang="en-DE" b="1">
                <a:solidFill>
                  <a:schemeClr val="bg1"/>
                </a:solidFill>
                <a:cs typeface="Calibri Light"/>
              </a:rPr>
              <a:t>Our approach</a:t>
            </a:r>
            <a:endParaRPr lang="en-DE" b="1">
              <a:solidFill>
                <a:schemeClr val="bg1"/>
              </a:solidFill>
            </a:endParaRPr>
          </a:p>
        </p:txBody>
      </p:sp>
      <p:sp>
        <p:nvSpPr>
          <p:cNvPr id="3" name="Content Placeholder 2">
            <a:extLst>
              <a:ext uri="{FF2B5EF4-FFF2-40B4-BE49-F238E27FC236}">
                <a16:creationId xmlns:a16="http://schemas.microsoft.com/office/drawing/2014/main" id="{0D4C8758-5C7D-E3BF-76F4-40634E6DA39E}"/>
              </a:ext>
            </a:extLst>
          </p:cNvPr>
          <p:cNvSpPr>
            <a:spLocks noGrp="1"/>
          </p:cNvSpPr>
          <p:nvPr>
            <p:ph sz="half" idx="1"/>
          </p:nvPr>
        </p:nvSpPr>
        <p:spPr>
          <a:xfrm>
            <a:off x="552451" y="2471208"/>
            <a:ext cx="5809039" cy="3779838"/>
          </a:xfrm>
        </p:spPr>
        <p:txBody>
          <a:bodyPr vert="horz" lIns="91440" tIns="45720" rIns="91440" bIns="45720" rtlCol="0" anchor="t">
            <a:normAutofit lnSpcReduction="10000"/>
          </a:bodyPr>
          <a:lstStyle/>
          <a:p>
            <a:pPr algn="l" rtl="0" fontAlgn="base">
              <a:buFont typeface="Wingdings" panose="020B0604020202020204" pitchFamily="34" charset="0"/>
              <a:buChar char="Ø"/>
            </a:pPr>
            <a:r>
              <a:rPr lang="en-US" b="0" i="0" u="none" strike="noStrike" dirty="0">
                <a:solidFill>
                  <a:srgbClr val="000000"/>
                </a:solidFill>
                <a:effectLst/>
                <a:latin typeface="Calibri"/>
                <a:ea typeface="Calibri"/>
                <a:cs typeface="Calibri"/>
              </a:rPr>
              <a:t>promoting forest management approaches for the integration of nature conservation into sustainable forest management</a:t>
            </a:r>
            <a:r>
              <a:rPr lang="en-US" b="0" i="0" dirty="0">
                <a:solidFill>
                  <a:srgbClr val="000000"/>
                </a:solidFill>
                <a:effectLst/>
                <a:latin typeface="Calibri"/>
                <a:ea typeface="Calibri"/>
                <a:cs typeface="Calibri"/>
              </a:rPr>
              <a:t>​</a:t>
            </a:r>
          </a:p>
          <a:p>
            <a:pPr marL="0" indent="0">
              <a:buNone/>
            </a:pPr>
            <a:endParaRPr lang="en-US" dirty="0">
              <a:solidFill>
                <a:srgbClr val="000000"/>
              </a:solidFill>
              <a:latin typeface="Calibri"/>
              <a:ea typeface="Calibri"/>
              <a:cs typeface="Calibri"/>
            </a:endParaRPr>
          </a:p>
          <a:p>
            <a:pPr algn="l" rtl="0" fontAlgn="base">
              <a:buFont typeface="Wingdings" panose="020B0604020202020204" pitchFamily="34" charset="0"/>
              <a:buChar char="Ø"/>
            </a:pPr>
            <a:r>
              <a:rPr lang="en-US" dirty="0">
                <a:solidFill>
                  <a:srgbClr val="000000"/>
                </a:solidFill>
                <a:latin typeface="Calibri"/>
                <a:ea typeface="Calibri"/>
                <a:cs typeface="Calibri"/>
              </a:rPr>
              <a:t>g</a:t>
            </a:r>
            <a:r>
              <a:rPr lang="en-US" b="0" i="0" u="none" strike="noStrike" dirty="0">
                <a:solidFill>
                  <a:srgbClr val="000000"/>
                </a:solidFill>
                <a:effectLst/>
                <a:latin typeface="Calibri"/>
                <a:ea typeface="Calibri"/>
                <a:cs typeface="Calibri"/>
              </a:rPr>
              <a:t>athering scientific evidence on the successful application, training, and communication of such approaches</a:t>
            </a:r>
          </a:p>
          <a:p>
            <a:pPr algn="l" rtl="0" fontAlgn="base">
              <a:buFont typeface="Arial" panose="020B0604020202020204" pitchFamily="34" charset="0"/>
              <a:buChar char="•"/>
            </a:pPr>
            <a:endParaRPr lang="en-US" b="0" i="0">
              <a:solidFill>
                <a:srgbClr val="000000"/>
              </a:solidFill>
              <a:effectLst/>
              <a:latin typeface="Arial" panose="020B0604020202020204" pitchFamily="34" charset="0"/>
            </a:endParaRPr>
          </a:p>
          <a:p>
            <a:endParaRPr lang="en-DE"/>
          </a:p>
        </p:txBody>
      </p:sp>
      <p:pic>
        <p:nvPicPr>
          <p:cNvPr id="34" name="Picture 34" descr="A picture containing tree, grass, outdoor, forest&#10;&#10;Description automatically generated">
            <a:extLst>
              <a:ext uri="{FF2B5EF4-FFF2-40B4-BE49-F238E27FC236}">
                <a16:creationId xmlns:a16="http://schemas.microsoft.com/office/drawing/2014/main" id="{FB3CF9E9-0CCC-CEBE-47A7-8197D5898105}"/>
              </a:ext>
            </a:extLst>
          </p:cNvPr>
          <p:cNvPicPr>
            <a:picLocks noChangeAspect="1"/>
          </p:cNvPicPr>
          <p:nvPr/>
        </p:nvPicPr>
        <p:blipFill>
          <a:blip r:embed="rId3"/>
          <a:stretch>
            <a:fillRect/>
          </a:stretch>
        </p:blipFill>
        <p:spPr>
          <a:xfrm>
            <a:off x="6639984" y="2120618"/>
            <a:ext cx="5399616" cy="4564096"/>
          </a:xfrm>
          <a:prstGeom prst="rect">
            <a:avLst/>
          </a:prstGeom>
        </p:spPr>
      </p:pic>
    </p:spTree>
    <p:extLst>
      <p:ext uri="{BB962C8B-B14F-4D97-AF65-F5344CB8AC3E}">
        <p14:creationId xmlns:p14="http://schemas.microsoft.com/office/powerpoint/2010/main" val="3033033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EB07-5C7C-F638-F3AF-3CBD690B9141}"/>
              </a:ext>
            </a:extLst>
          </p:cNvPr>
          <p:cNvSpPr>
            <a:spLocks noGrp="1"/>
          </p:cNvSpPr>
          <p:nvPr>
            <p:ph type="title"/>
          </p:nvPr>
        </p:nvSpPr>
        <p:spPr/>
        <p:txBody>
          <a:bodyPr/>
          <a:lstStyle/>
          <a:p>
            <a:r>
              <a:rPr lang="en-US" b="1" dirty="0">
                <a:solidFill>
                  <a:schemeClr val="bg1"/>
                </a:solidFill>
                <a:cs typeface="Calibri Light"/>
              </a:rPr>
              <a:t>The process</a:t>
            </a:r>
            <a:endParaRPr lang="en-US" dirty="0"/>
          </a:p>
        </p:txBody>
      </p:sp>
      <p:pic>
        <p:nvPicPr>
          <p:cNvPr id="11" name="Picture 11" descr="A picture containing person, wall, indoor, conference room&#10;&#10;Description automatically generated">
            <a:extLst>
              <a:ext uri="{FF2B5EF4-FFF2-40B4-BE49-F238E27FC236}">
                <a16:creationId xmlns:a16="http://schemas.microsoft.com/office/drawing/2014/main" id="{A5D14AD5-7BF0-FB95-D672-3958386BF8A8}"/>
              </a:ext>
            </a:extLst>
          </p:cNvPr>
          <p:cNvPicPr>
            <a:picLocks noGrp="1" noChangeAspect="1"/>
          </p:cNvPicPr>
          <p:nvPr>
            <p:ph sz="half" idx="1"/>
          </p:nvPr>
        </p:nvPicPr>
        <p:blipFill>
          <a:blip r:embed="rId4"/>
          <a:stretch>
            <a:fillRect/>
          </a:stretch>
        </p:blipFill>
        <p:spPr>
          <a:xfrm>
            <a:off x="416783" y="2239346"/>
            <a:ext cx="3045765" cy="1822399"/>
          </a:xfrm>
        </p:spPr>
      </p:pic>
      <p:pic>
        <p:nvPicPr>
          <p:cNvPr id="10" name="Picture 10" descr="Map&#10;&#10;Description automatically generated">
            <a:extLst>
              <a:ext uri="{FF2B5EF4-FFF2-40B4-BE49-F238E27FC236}">
                <a16:creationId xmlns:a16="http://schemas.microsoft.com/office/drawing/2014/main" id="{58BE2581-F872-341F-EB6E-BA23751F28BA}"/>
              </a:ext>
            </a:extLst>
          </p:cNvPr>
          <p:cNvPicPr>
            <a:picLocks noGrp="1" noChangeAspect="1"/>
          </p:cNvPicPr>
          <p:nvPr>
            <p:ph sz="half" idx="2"/>
          </p:nvPr>
        </p:nvPicPr>
        <p:blipFill>
          <a:blip r:embed="rId5"/>
          <a:stretch>
            <a:fillRect/>
          </a:stretch>
        </p:blipFill>
        <p:spPr>
          <a:xfrm>
            <a:off x="5776904" y="2239347"/>
            <a:ext cx="2005164" cy="1819656"/>
          </a:xfrm>
        </p:spPr>
      </p:pic>
      <p:graphicFrame>
        <p:nvGraphicFramePr>
          <p:cNvPr id="6" name="Diagram 5">
            <a:extLst>
              <a:ext uri="{FF2B5EF4-FFF2-40B4-BE49-F238E27FC236}">
                <a16:creationId xmlns:a16="http://schemas.microsoft.com/office/drawing/2014/main" id="{A079B7F6-3753-D838-1115-3595F5C4168C}"/>
              </a:ext>
            </a:extLst>
          </p:cNvPr>
          <p:cNvGraphicFramePr/>
          <p:nvPr>
            <p:extLst>
              <p:ext uri="{D42A27DB-BD31-4B8C-83A1-F6EECF244321}">
                <p14:modId xmlns:p14="http://schemas.microsoft.com/office/powerpoint/2010/main" val="1649966831"/>
              </p:ext>
            </p:extLst>
          </p:nvPr>
        </p:nvGraphicFramePr>
        <p:xfrm>
          <a:off x="416783" y="4410854"/>
          <a:ext cx="11482254" cy="15326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5" name="Picture 25" descr="Text&#10;&#10;Description automatically generated">
            <a:extLst>
              <a:ext uri="{FF2B5EF4-FFF2-40B4-BE49-F238E27FC236}">
                <a16:creationId xmlns:a16="http://schemas.microsoft.com/office/drawing/2014/main" id="{D84FCC26-2EE6-A174-3796-E42BAE9AC07E}"/>
              </a:ext>
            </a:extLst>
          </p:cNvPr>
          <p:cNvPicPr>
            <a:picLocks noChangeAspect="1"/>
          </p:cNvPicPr>
          <p:nvPr/>
        </p:nvPicPr>
        <p:blipFill>
          <a:blip r:embed="rId11"/>
          <a:stretch>
            <a:fillRect/>
          </a:stretch>
        </p:blipFill>
        <p:spPr>
          <a:xfrm>
            <a:off x="8125428" y="2239346"/>
            <a:ext cx="3020992" cy="1819657"/>
          </a:xfrm>
          <a:prstGeom prst="rect">
            <a:avLst/>
          </a:prstGeom>
        </p:spPr>
      </p:pic>
      <p:pic>
        <p:nvPicPr>
          <p:cNvPr id="7" name="Content Placeholder 4">
            <a:extLst>
              <a:ext uri="{FF2B5EF4-FFF2-40B4-BE49-F238E27FC236}">
                <a16:creationId xmlns:a16="http://schemas.microsoft.com/office/drawing/2014/main" id="{5ADE23E7-57EA-44C2-AE0F-4BB1F957628C}"/>
              </a:ext>
            </a:extLst>
          </p:cNvPr>
          <p:cNvPicPr>
            <a:picLocks noChangeAspect="1"/>
          </p:cNvPicPr>
          <p:nvPr/>
        </p:nvPicPr>
        <p:blipFill>
          <a:blip r:embed="rId12"/>
          <a:stretch>
            <a:fillRect/>
          </a:stretch>
        </p:blipFill>
        <p:spPr>
          <a:xfrm>
            <a:off x="3950209" y="2239346"/>
            <a:ext cx="1730889" cy="1819657"/>
          </a:xfrm>
          <a:prstGeom prst="rect">
            <a:avLst/>
          </a:prstGeom>
        </p:spPr>
      </p:pic>
      <p:sp>
        <p:nvSpPr>
          <p:cNvPr id="8" name="TextBox 7">
            <a:extLst>
              <a:ext uri="{FF2B5EF4-FFF2-40B4-BE49-F238E27FC236}">
                <a16:creationId xmlns:a16="http://schemas.microsoft.com/office/drawing/2014/main" id="{94730B53-F9E4-42B0-B88E-5BC3AFC35A1E}"/>
              </a:ext>
            </a:extLst>
          </p:cNvPr>
          <p:cNvSpPr txBox="1"/>
          <p:nvPr/>
        </p:nvSpPr>
        <p:spPr>
          <a:xfrm>
            <a:off x="3874623" y="4035190"/>
            <a:ext cx="1818049" cy="184666"/>
          </a:xfrm>
          <a:prstGeom prst="rect">
            <a:avLst/>
          </a:prstGeom>
          <a:noFill/>
        </p:spPr>
        <p:txBody>
          <a:bodyPr wrap="square" lIns="91440" tIns="45720" rIns="91440" bIns="45720" rtlCol="0" anchor="t">
            <a:spAutoFit/>
          </a:bodyPr>
          <a:lstStyle/>
          <a:p>
            <a:r>
              <a:rPr lang="de-DE" sz="600" dirty="0"/>
              <a:t>*Portugal joined network in in 2021</a:t>
            </a:r>
            <a:endParaRPr lang="de-DE" sz="600" dirty="0">
              <a:ea typeface="Calibri"/>
              <a:cs typeface="Calibri"/>
            </a:endParaRPr>
          </a:p>
        </p:txBody>
      </p:sp>
      <p:sp>
        <p:nvSpPr>
          <p:cNvPr id="3" name="Rectangle 2"/>
          <p:cNvSpPr/>
          <p:nvPr/>
        </p:nvSpPr>
        <p:spPr>
          <a:xfrm>
            <a:off x="6334729" y="6284397"/>
            <a:ext cx="2770567" cy="369332"/>
          </a:xfrm>
          <a:prstGeom prst="rect">
            <a:avLst/>
          </a:prstGeom>
        </p:spPr>
        <p:txBody>
          <a:bodyPr wrap="none">
            <a:spAutoFit/>
          </a:bodyPr>
          <a:lstStyle/>
          <a:p>
            <a:r>
              <a:rPr lang="de-DE" dirty="0">
                <a:hlinkClick r:id="rId13"/>
              </a:rPr>
              <a:t>www.integratenetwork.org</a:t>
            </a:r>
            <a:r>
              <a:rPr lang="de-DE" dirty="0"/>
              <a:t> </a:t>
            </a:r>
            <a:endParaRPr lang="de-DE" dirty="0">
              <a:ea typeface="Calibri"/>
              <a:cs typeface="Calibri"/>
            </a:endParaRPr>
          </a:p>
        </p:txBody>
      </p:sp>
    </p:spTree>
    <p:extLst>
      <p:ext uri="{BB962C8B-B14F-4D97-AF65-F5344CB8AC3E}">
        <p14:creationId xmlns:p14="http://schemas.microsoft.com/office/powerpoint/2010/main" val="383757171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F9361-E704-7B03-870F-6D9B5B87EB06}"/>
              </a:ext>
            </a:extLst>
          </p:cNvPr>
          <p:cNvSpPr>
            <a:spLocks noGrp="1"/>
          </p:cNvSpPr>
          <p:nvPr>
            <p:ph type="title"/>
          </p:nvPr>
        </p:nvSpPr>
        <p:spPr>
          <a:xfrm>
            <a:off x="838200" y="365125"/>
            <a:ext cx="9235017" cy="849313"/>
          </a:xfrm>
        </p:spPr>
        <p:txBody>
          <a:bodyPr>
            <a:normAutofit/>
          </a:bodyPr>
          <a:lstStyle/>
          <a:p>
            <a:r>
              <a:rPr lang="en-US" sz="3600" b="1" dirty="0">
                <a:solidFill>
                  <a:schemeClr val="bg1"/>
                </a:solidFill>
                <a:ea typeface="Calibri Light"/>
                <a:cs typeface="Calibri Light"/>
              </a:rPr>
              <a:t>The Integrate Network Multi Donor Trust Fund</a:t>
            </a:r>
          </a:p>
        </p:txBody>
      </p:sp>
      <p:graphicFrame>
        <p:nvGraphicFramePr>
          <p:cNvPr id="10" name="Content Placeholder 2">
            <a:extLst>
              <a:ext uri="{FF2B5EF4-FFF2-40B4-BE49-F238E27FC236}">
                <a16:creationId xmlns:a16="http://schemas.microsoft.com/office/drawing/2014/main" id="{26A68C18-8FA9-7B01-8A08-E98E1E634B77}"/>
              </a:ext>
            </a:extLst>
          </p:cNvPr>
          <p:cNvGraphicFramePr>
            <a:graphicFrameLocks noGrp="1"/>
          </p:cNvGraphicFramePr>
          <p:nvPr>
            <p:ph sz="half" idx="1"/>
            <p:extLst>
              <p:ext uri="{D42A27DB-BD31-4B8C-83A1-F6EECF244321}">
                <p14:modId xmlns:p14="http://schemas.microsoft.com/office/powerpoint/2010/main" val="2931506444"/>
              </p:ext>
            </p:extLst>
          </p:nvPr>
        </p:nvGraphicFramePr>
        <p:xfrm>
          <a:off x="289622" y="1893456"/>
          <a:ext cx="8663006" cy="4508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Text&#10;&#10;Description automatically generated">
            <a:extLst>
              <a:ext uri="{FF2B5EF4-FFF2-40B4-BE49-F238E27FC236}">
                <a16:creationId xmlns:a16="http://schemas.microsoft.com/office/drawing/2014/main" id="{CB7DA0F0-0186-8A47-5D75-DD18146F51D5}"/>
              </a:ext>
            </a:extLst>
          </p:cNvPr>
          <p:cNvPicPr>
            <a:picLocks noChangeAspect="1"/>
          </p:cNvPicPr>
          <p:nvPr/>
        </p:nvPicPr>
        <p:blipFill>
          <a:blip r:embed="rId8"/>
          <a:stretch>
            <a:fillRect/>
          </a:stretch>
        </p:blipFill>
        <p:spPr>
          <a:xfrm>
            <a:off x="9218275" y="2434828"/>
            <a:ext cx="2832257" cy="3462363"/>
          </a:xfrm>
          <a:prstGeom prst="rect">
            <a:avLst/>
          </a:prstGeom>
          <a:ln w="28575">
            <a:solidFill>
              <a:srgbClr val="007838"/>
            </a:solidFill>
          </a:ln>
        </p:spPr>
      </p:pic>
    </p:spTree>
    <p:extLst>
      <p:ext uri="{BB962C8B-B14F-4D97-AF65-F5344CB8AC3E}">
        <p14:creationId xmlns:p14="http://schemas.microsoft.com/office/powerpoint/2010/main" val="66891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0909-B6AB-467F-879E-5957BD44A93E}"/>
              </a:ext>
            </a:extLst>
          </p:cNvPr>
          <p:cNvSpPr>
            <a:spLocks noGrp="1"/>
          </p:cNvSpPr>
          <p:nvPr>
            <p:ph type="title"/>
          </p:nvPr>
        </p:nvSpPr>
        <p:spPr>
          <a:xfrm>
            <a:off x="573616" y="216959"/>
            <a:ext cx="9855174" cy="1071562"/>
          </a:xfrm>
        </p:spPr>
        <p:txBody>
          <a:bodyPr>
            <a:normAutofit/>
          </a:bodyPr>
          <a:lstStyle/>
          <a:p>
            <a:r>
              <a:rPr lang="en-US" b="1" dirty="0">
                <a:solidFill>
                  <a:schemeClr val="bg1"/>
                </a:solidFill>
              </a:rPr>
              <a:t>Integrate Network – selected activities </a:t>
            </a:r>
          </a:p>
        </p:txBody>
      </p:sp>
      <p:graphicFrame>
        <p:nvGraphicFramePr>
          <p:cNvPr id="3" name="Diagram 4">
            <a:extLst>
              <a:ext uri="{FF2B5EF4-FFF2-40B4-BE49-F238E27FC236}">
                <a16:creationId xmlns:a16="http://schemas.microsoft.com/office/drawing/2014/main" id="{D1177191-3E28-6630-9FF6-0FB7DC6F9907}"/>
              </a:ext>
            </a:extLst>
          </p:cNvPr>
          <p:cNvGraphicFramePr/>
          <p:nvPr>
            <p:extLst>
              <p:ext uri="{D42A27DB-BD31-4B8C-83A1-F6EECF244321}">
                <p14:modId xmlns:p14="http://schemas.microsoft.com/office/powerpoint/2010/main" val="2176120217"/>
              </p:ext>
            </p:extLst>
          </p:nvPr>
        </p:nvGraphicFramePr>
        <p:xfrm>
          <a:off x="5496191" y="2374389"/>
          <a:ext cx="6534798" cy="3546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7" name="Picture 377">
            <a:extLst>
              <a:ext uri="{FF2B5EF4-FFF2-40B4-BE49-F238E27FC236}">
                <a16:creationId xmlns:a16="http://schemas.microsoft.com/office/drawing/2014/main" id="{BD5DDA0B-0D09-DE61-2387-B39EBD1B74B0}"/>
              </a:ext>
            </a:extLst>
          </p:cNvPr>
          <p:cNvPicPr>
            <a:picLocks noChangeAspect="1"/>
          </p:cNvPicPr>
          <p:nvPr/>
        </p:nvPicPr>
        <p:blipFill>
          <a:blip r:embed="rId9"/>
          <a:stretch>
            <a:fillRect/>
          </a:stretch>
        </p:blipFill>
        <p:spPr>
          <a:xfrm>
            <a:off x="580190" y="2464588"/>
            <a:ext cx="4761830" cy="3554662"/>
          </a:xfrm>
          <a:prstGeom prst="rect">
            <a:avLst/>
          </a:prstGeom>
        </p:spPr>
      </p:pic>
    </p:spTree>
    <p:extLst>
      <p:ext uri="{BB962C8B-B14F-4D97-AF65-F5344CB8AC3E}">
        <p14:creationId xmlns:p14="http://schemas.microsoft.com/office/powerpoint/2010/main" val="3612507917"/>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0909-B6AB-467F-879E-5957BD44A93E}"/>
              </a:ext>
            </a:extLst>
          </p:cNvPr>
          <p:cNvSpPr>
            <a:spLocks noGrp="1"/>
          </p:cNvSpPr>
          <p:nvPr>
            <p:ph type="title"/>
          </p:nvPr>
        </p:nvSpPr>
        <p:spPr>
          <a:xfrm>
            <a:off x="376846" y="263258"/>
            <a:ext cx="9743018" cy="1071562"/>
          </a:xfrm>
        </p:spPr>
        <p:txBody>
          <a:bodyPr>
            <a:noAutofit/>
          </a:bodyPr>
          <a:lstStyle/>
          <a:p>
            <a:r>
              <a:rPr lang="en-US" sz="3600" b="1" dirty="0">
                <a:solidFill>
                  <a:schemeClr val="bg1"/>
                </a:solidFill>
              </a:rPr>
              <a:t>“</a:t>
            </a:r>
            <a:r>
              <a:rPr lang="en-GB" sz="3600" b="1" dirty="0">
                <a:solidFill>
                  <a:schemeClr val="bg1"/>
                </a:solidFill>
              </a:rPr>
              <a:t>How to balance forestry and biodiversity?”</a:t>
            </a:r>
            <a:br>
              <a:rPr lang="en-GB" sz="3600" b="1" dirty="0">
                <a:solidFill>
                  <a:schemeClr val="bg1"/>
                </a:solidFill>
              </a:rPr>
            </a:br>
            <a:r>
              <a:rPr lang="en-GB" sz="3600" b="1" dirty="0">
                <a:solidFill>
                  <a:schemeClr val="bg1"/>
                </a:solidFill>
              </a:rPr>
              <a:t>(</a:t>
            </a:r>
            <a:r>
              <a:rPr lang="en-US" sz="3600" b="1" dirty="0">
                <a:solidFill>
                  <a:schemeClr val="bg1"/>
                </a:solidFill>
              </a:rPr>
              <a:t>9-10 November 2020) </a:t>
            </a:r>
          </a:p>
        </p:txBody>
      </p:sp>
      <p:sp>
        <p:nvSpPr>
          <p:cNvPr id="3" name="Content Placeholder 2">
            <a:extLst>
              <a:ext uri="{FF2B5EF4-FFF2-40B4-BE49-F238E27FC236}">
                <a16:creationId xmlns:a16="http://schemas.microsoft.com/office/drawing/2014/main" id="{6EF7936D-BCE8-4434-9EFC-5D9C61CFD590}"/>
              </a:ext>
            </a:extLst>
          </p:cNvPr>
          <p:cNvSpPr>
            <a:spLocks noGrp="1"/>
          </p:cNvSpPr>
          <p:nvPr>
            <p:ph sz="half" idx="1"/>
          </p:nvPr>
        </p:nvSpPr>
        <p:spPr>
          <a:xfrm>
            <a:off x="776748" y="2566219"/>
            <a:ext cx="5260258" cy="3598608"/>
          </a:xfrm>
        </p:spPr>
        <p:txBody>
          <a:bodyPr vert="horz" lIns="91440" tIns="45720" rIns="91440" bIns="45720" rtlCol="0" anchor="t">
            <a:normAutofit/>
          </a:bodyPr>
          <a:lstStyle/>
          <a:p>
            <a:pPr>
              <a:buFont typeface="Wingdings" panose="020B0604020202020204" pitchFamily="34" charset="0"/>
              <a:buChar char="Ø"/>
            </a:pPr>
            <a:r>
              <a:rPr lang="en-US" sz="2400" dirty="0"/>
              <a:t>Online conference with around 600 viewers during 2 days</a:t>
            </a:r>
            <a:endParaRPr lang="en-US" dirty="0"/>
          </a:p>
          <a:p>
            <a:pPr>
              <a:buFont typeface="Wingdings" panose="020B0604020202020204" pitchFamily="34" charset="0"/>
              <a:buChar char="Ø"/>
            </a:pPr>
            <a:r>
              <a:rPr lang="en-US" sz="2400" dirty="0"/>
              <a:t>Presentation of the book publication: “</a:t>
            </a:r>
            <a:r>
              <a:rPr lang="en-US" sz="2400" i="1" dirty="0"/>
              <a:t>How to balance forestry and biodiversity conservation - a view across Europe</a:t>
            </a:r>
            <a:r>
              <a:rPr lang="en-US" sz="2400" dirty="0"/>
              <a:t>” including 32 good practice examples on integrative forest management</a:t>
            </a:r>
            <a:endParaRPr lang="en-US" sz="2400" dirty="0">
              <a:cs typeface="Calibri"/>
            </a:endParaRPr>
          </a:p>
          <a:p>
            <a:pPr>
              <a:buFont typeface="Wingdings" panose="020B0604020202020204" pitchFamily="34" charset="0"/>
              <a:buChar char="Ø"/>
            </a:pPr>
            <a:r>
              <a:rPr lang="en-US" sz="2400" dirty="0"/>
              <a:t>Chair’s summary</a:t>
            </a:r>
            <a:endParaRPr lang="en-US" sz="2400" dirty="0">
              <a:cs typeface="Calibri" panose="020F0502020204030204"/>
            </a:endParaRPr>
          </a:p>
          <a:p>
            <a:endParaRPr lang="en-US" sz="2400" dirty="0">
              <a:ea typeface="Calibri" panose="020F0502020204030204"/>
              <a:cs typeface="Calibri"/>
            </a:endParaRPr>
          </a:p>
          <a:p>
            <a:endParaRPr lang="en-US" sz="2400" dirty="0">
              <a:ea typeface="Calibri" panose="020F0502020204030204"/>
              <a:cs typeface="Calibri"/>
            </a:endParaRPr>
          </a:p>
          <a:p>
            <a:endParaRPr lang="en-US" sz="2400" dirty="0">
              <a:ea typeface="Calibri" panose="020F0502020204030204"/>
              <a:cs typeface="Calibri"/>
            </a:endParaRPr>
          </a:p>
        </p:txBody>
      </p:sp>
      <p:pic>
        <p:nvPicPr>
          <p:cNvPr id="10" name="Picture 9"/>
          <p:cNvPicPr>
            <a:picLocks noChangeAspect="1"/>
          </p:cNvPicPr>
          <p:nvPr/>
        </p:nvPicPr>
        <p:blipFill>
          <a:blip r:embed="rId4"/>
          <a:stretch>
            <a:fillRect/>
          </a:stretch>
        </p:blipFill>
        <p:spPr>
          <a:xfrm>
            <a:off x="7610168" y="1928375"/>
            <a:ext cx="4116915" cy="176736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9881419" y="3913238"/>
            <a:ext cx="2100259" cy="2772697"/>
          </a:xfrm>
          <a:prstGeom prst="rect">
            <a:avLst/>
          </a:prstGeom>
          <a:ln w="6350">
            <a:solidFill>
              <a:schemeClr val="tx1">
                <a:lumMod val="50000"/>
                <a:lumOff val="50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a:stretch>
            <a:fillRect/>
          </a:stretch>
        </p:blipFill>
        <p:spPr>
          <a:xfrm>
            <a:off x="7379565" y="3913239"/>
            <a:ext cx="2177390" cy="2768549"/>
          </a:xfrm>
          <a:prstGeom prst="rect">
            <a:avLst/>
          </a:prstGeom>
          <a:ln w="6350">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97102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0909-B6AB-467F-879E-5957BD44A93E}"/>
              </a:ext>
            </a:extLst>
          </p:cNvPr>
          <p:cNvSpPr>
            <a:spLocks noGrp="1"/>
          </p:cNvSpPr>
          <p:nvPr>
            <p:ph type="title"/>
          </p:nvPr>
        </p:nvSpPr>
        <p:spPr>
          <a:xfrm>
            <a:off x="300942" y="297982"/>
            <a:ext cx="9618562" cy="1071562"/>
          </a:xfrm>
        </p:spPr>
        <p:txBody>
          <a:bodyPr>
            <a:noAutofit/>
          </a:bodyPr>
          <a:lstStyle/>
          <a:p>
            <a:r>
              <a:rPr lang="en-US" sz="3600" b="1" dirty="0">
                <a:solidFill>
                  <a:schemeClr val="bg1"/>
                </a:solidFill>
              </a:rPr>
              <a:t>Engagement in European Commission consultation on the new EU Forest Strategy for 2030</a:t>
            </a:r>
          </a:p>
        </p:txBody>
      </p:sp>
      <p:sp>
        <p:nvSpPr>
          <p:cNvPr id="3" name="Content Placeholder 2">
            <a:extLst>
              <a:ext uri="{FF2B5EF4-FFF2-40B4-BE49-F238E27FC236}">
                <a16:creationId xmlns:a16="http://schemas.microsoft.com/office/drawing/2014/main" id="{6EF7936D-BCE8-4434-9EFC-5D9C61CFD590}"/>
              </a:ext>
            </a:extLst>
          </p:cNvPr>
          <p:cNvSpPr>
            <a:spLocks noGrp="1"/>
          </p:cNvSpPr>
          <p:nvPr>
            <p:ph sz="half" idx="1"/>
          </p:nvPr>
        </p:nvSpPr>
        <p:spPr>
          <a:xfrm>
            <a:off x="300942" y="2154901"/>
            <a:ext cx="7349924" cy="4503738"/>
          </a:xfrm>
        </p:spPr>
        <p:txBody>
          <a:bodyPr vert="horz" lIns="91440" tIns="45720" rIns="91440" bIns="45720" rtlCol="0" anchor="t">
            <a:normAutofit/>
          </a:bodyPr>
          <a:lstStyle/>
          <a:p>
            <a:pPr>
              <a:buFont typeface="Wingdings" panose="05000000000000000000" pitchFamily="2" charset="2"/>
              <a:buChar char="Ø"/>
            </a:pPr>
            <a:endParaRPr lang="en-GB" sz="2400" dirty="0"/>
          </a:p>
          <a:p>
            <a:pPr>
              <a:buFont typeface="Wingdings" panose="020B0604020202020204" pitchFamily="34" charset="0"/>
              <a:buChar char="Ø"/>
            </a:pPr>
            <a:r>
              <a:rPr lang="en-GB" sz="2400" dirty="0"/>
              <a:t>Integrate Network submits a negotiated text as official contribution to the  European Commission on the new  EU Forest Strategy for 2030</a:t>
            </a:r>
            <a:endParaRPr lang="en-GB" sz="2400" dirty="0">
              <a:cs typeface="Calibri" panose="020F0502020204030204"/>
            </a:endParaRPr>
          </a:p>
          <a:p>
            <a:pPr>
              <a:buFont typeface="Wingdings" panose="020B0604020202020204" pitchFamily="34" charset="0"/>
              <a:buChar char="Ø"/>
            </a:pPr>
            <a:endParaRPr lang="de-DE" sz="2400" dirty="0">
              <a:ea typeface="Calibri" panose="020F0502020204030204"/>
              <a:cs typeface="Calibri"/>
            </a:endParaRPr>
          </a:p>
          <a:p>
            <a:pPr>
              <a:lnSpc>
                <a:spcPct val="100000"/>
              </a:lnSpc>
              <a:spcBef>
                <a:spcPts val="0"/>
              </a:spcBef>
              <a:buFont typeface="Wingdings" panose="020B0604020202020204" pitchFamily="34" charset="0"/>
              <a:buChar char="Ø"/>
            </a:pPr>
            <a:r>
              <a:rPr lang="en-GB" sz="2400" dirty="0">
                <a:ea typeface="+mn-lt"/>
                <a:cs typeface="+mn-lt"/>
              </a:rPr>
              <a:t>EU Forest Strategy for 2030 - </a:t>
            </a:r>
            <a:r>
              <a:rPr lang="en-GB" sz="2400" dirty="0"/>
              <a:t>chapter 3: “Protecting, restoring and enlarging EU’s forests to combat climate change, reverse biodiversity loss and ensure resilient and multifunctional forest ecosystems”</a:t>
            </a:r>
            <a:endParaRPr lang="en-GB" sz="2400" dirty="0">
              <a:cs typeface="Calibri" panose="020F0502020204030204"/>
            </a:endParaRPr>
          </a:p>
          <a:p>
            <a:pPr lvl="1">
              <a:lnSpc>
                <a:spcPct val="100000"/>
              </a:lnSpc>
              <a:spcBef>
                <a:spcPts val="0"/>
              </a:spcBef>
            </a:pPr>
            <a:r>
              <a:rPr lang="en-GB" sz="2000" dirty="0"/>
              <a:t>Integrate Network mentioned as good practice example</a:t>
            </a:r>
          </a:p>
          <a:p>
            <a:pPr marL="0" indent="0">
              <a:buNone/>
            </a:pPr>
            <a:endParaRPr lang="en-US" sz="2400" dirty="0">
              <a:ea typeface="Calibri" panose="020F0502020204030204"/>
              <a:cs typeface="Calibri"/>
            </a:endParaRPr>
          </a:p>
        </p:txBody>
      </p:sp>
      <p:pic>
        <p:nvPicPr>
          <p:cNvPr id="7" name="Picture 6"/>
          <p:cNvPicPr>
            <a:picLocks noChangeAspect="1"/>
          </p:cNvPicPr>
          <p:nvPr/>
        </p:nvPicPr>
        <p:blipFill>
          <a:blip r:embed="rId4"/>
          <a:stretch>
            <a:fillRect/>
          </a:stretch>
        </p:blipFill>
        <p:spPr>
          <a:xfrm>
            <a:off x="8087774" y="1914596"/>
            <a:ext cx="3567932" cy="4744043"/>
          </a:xfrm>
          <a:prstGeom prst="rect">
            <a:avLst/>
          </a:prstGeom>
          <a:ln w="28575">
            <a:solidFill>
              <a:srgbClr val="00783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917450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9308-A321-03BD-0407-39842A471391}"/>
              </a:ext>
            </a:extLst>
          </p:cNvPr>
          <p:cNvSpPr>
            <a:spLocks noGrp="1"/>
          </p:cNvSpPr>
          <p:nvPr>
            <p:ph type="title"/>
          </p:nvPr>
        </p:nvSpPr>
        <p:spPr>
          <a:xfrm>
            <a:off x="605642" y="227542"/>
            <a:ext cx="9298379" cy="1346729"/>
          </a:xfrm>
        </p:spPr>
        <p:txBody>
          <a:bodyPr>
            <a:normAutofit fontScale="90000"/>
          </a:bodyPr>
          <a:lstStyle/>
          <a:p>
            <a:r>
              <a:rPr lang="en-US" sz="4000" b="1" dirty="0">
                <a:solidFill>
                  <a:schemeClr val="bg1"/>
                </a:solidFill>
                <a:cs typeface="Calibri Light"/>
              </a:rPr>
              <a:t>7</a:t>
            </a:r>
            <a:r>
              <a:rPr lang="en-US" sz="4000" b="1" baseline="30000" dirty="0">
                <a:solidFill>
                  <a:schemeClr val="bg1"/>
                </a:solidFill>
                <a:cs typeface="Calibri Light"/>
              </a:rPr>
              <a:t>th</a:t>
            </a:r>
            <a:r>
              <a:rPr lang="en-US" sz="4000" b="1" dirty="0">
                <a:solidFill>
                  <a:schemeClr val="bg1"/>
                </a:solidFill>
                <a:cs typeface="Calibri Light"/>
              </a:rPr>
              <a:t> Integrate Network Annual Meeting in Neuchâtel / </a:t>
            </a:r>
            <a:r>
              <a:rPr lang="en-US" sz="4000" b="1" dirty="0" err="1">
                <a:solidFill>
                  <a:schemeClr val="bg1"/>
                </a:solidFill>
                <a:cs typeface="Calibri Light"/>
              </a:rPr>
              <a:t>Boudry</a:t>
            </a:r>
            <a:r>
              <a:rPr lang="en-US" sz="4000" b="1" dirty="0">
                <a:solidFill>
                  <a:schemeClr val="bg1"/>
                </a:solidFill>
                <a:cs typeface="Calibri Light"/>
              </a:rPr>
              <a:t>, Switzerland (27-29 Oct 2021) </a:t>
            </a:r>
            <a:endParaRPr lang="en-US" sz="4000" dirty="0">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38B5D0AA-D0B3-21C4-B5B7-CAEC917FD48D}"/>
              </a:ext>
            </a:extLst>
          </p:cNvPr>
          <p:cNvSpPr>
            <a:spLocks noGrp="1"/>
          </p:cNvSpPr>
          <p:nvPr>
            <p:ph sz="half" idx="1"/>
          </p:nvPr>
        </p:nvSpPr>
        <p:spPr>
          <a:xfrm>
            <a:off x="467997" y="2318776"/>
            <a:ext cx="6225993" cy="4317430"/>
          </a:xfrm>
        </p:spPr>
        <p:txBody>
          <a:bodyPr vert="horz" lIns="91440" tIns="45720" rIns="91440" bIns="45720" rtlCol="0" anchor="t">
            <a:normAutofit fontScale="92500" lnSpcReduction="10000"/>
          </a:bodyPr>
          <a:lstStyle/>
          <a:p>
            <a:pPr>
              <a:buFont typeface="Wingdings" panose="020B0604020202020204" pitchFamily="34" charset="0"/>
              <a:buChar char="Ø"/>
            </a:pPr>
            <a:r>
              <a:rPr lang="en-GB" dirty="0"/>
              <a:t>Current policy developments in the EU</a:t>
            </a:r>
            <a:endParaRPr lang="de-DE" dirty="0">
              <a:cs typeface="Calibri" panose="020F0502020204030204"/>
            </a:endParaRPr>
          </a:p>
          <a:p>
            <a:pPr>
              <a:buFont typeface="Wingdings" panose="020B0604020202020204" pitchFamily="34" charset="0"/>
              <a:buChar char="Ø"/>
            </a:pPr>
            <a:r>
              <a:rPr lang="en-GB" dirty="0"/>
              <a:t>Forests in 2080: Biodiversity and adaptation to climate change in future forest management</a:t>
            </a:r>
            <a:endParaRPr lang="en-GB" dirty="0">
              <a:cs typeface="Calibri" panose="020F0502020204030204"/>
            </a:endParaRPr>
          </a:p>
          <a:p>
            <a:pPr>
              <a:buFont typeface="Wingdings" panose="020B0604020202020204" pitchFamily="34" charset="0"/>
              <a:buChar char="Ø"/>
            </a:pPr>
            <a:r>
              <a:rPr lang="en-GB" dirty="0">
                <a:ea typeface="Calibri"/>
                <a:cs typeface="Calibri"/>
              </a:rPr>
              <a:t>Balancing forestry and biodiversity conservation – perspectives from science </a:t>
            </a:r>
            <a:r>
              <a:rPr lang="en-GB" dirty="0">
                <a:cs typeface="Calibri"/>
              </a:rPr>
              <a:t>and practice</a:t>
            </a:r>
          </a:p>
          <a:p>
            <a:pPr>
              <a:buFont typeface="Wingdings" panose="020B0604020202020204" pitchFamily="34" charset="0"/>
              <a:buChar char="Ø"/>
            </a:pPr>
            <a:r>
              <a:rPr lang="en-US" dirty="0">
                <a:cs typeface="Calibri"/>
              </a:rPr>
              <a:t>Discussions on the publication:</a:t>
            </a:r>
            <a:r>
              <a:rPr lang="en-US" sz="2800" dirty="0"/>
              <a:t> “</a:t>
            </a:r>
            <a:r>
              <a:rPr lang="en-US" sz="2800" i="1" dirty="0"/>
              <a:t>How to balance forestry and biodiversity conservation - a view across Europe</a:t>
            </a:r>
            <a:r>
              <a:rPr lang="en-US" sz="2800" dirty="0"/>
              <a:t>” </a:t>
            </a:r>
            <a:endParaRPr lang="en-US" dirty="0">
              <a:ea typeface="Calibri"/>
              <a:cs typeface="Calibri"/>
            </a:endParaRPr>
          </a:p>
          <a:p>
            <a:pPr>
              <a:buFont typeface="Wingdings" panose="020B0604020202020204" pitchFamily="34" charset="0"/>
              <a:buChar char="Ø"/>
            </a:pPr>
            <a:r>
              <a:rPr lang="en-US" dirty="0">
                <a:ea typeface="Calibri"/>
                <a:cs typeface="Calibri"/>
              </a:rPr>
              <a:t>Excursion to </a:t>
            </a:r>
            <a:r>
              <a:rPr lang="en-US" dirty="0" err="1">
                <a:ea typeface="Calibri"/>
                <a:cs typeface="Calibri"/>
              </a:rPr>
              <a:t>Boudry</a:t>
            </a:r>
            <a:r>
              <a:rPr lang="en-US" dirty="0">
                <a:ea typeface="Calibri"/>
                <a:cs typeface="Calibri"/>
              </a:rPr>
              <a:t> forest </a:t>
            </a:r>
          </a:p>
        </p:txBody>
      </p:sp>
      <p:pic>
        <p:nvPicPr>
          <p:cNvPr id="5" name="Picture 5" descr="A group of people posing for a photo&#10;&#10;Description automatically generated">
            <a:extLst>
              <a:ext uri="{FF2B5EF4-FFF2-40B4-BE49-F238E27FC236}">
                <a16:creationId xmlns:a16="http://schemas.microsoft.com/office/drawing/2014/main" id="{344304B2-626D-7A6D-7C7E-5FD24110ED95}"/>
              </a:ext>
            </a:extLst>
          </p:cNvPr>
          <p:cNvPicPr>
            <a:picLocks noChangeAspect="1"/>
          </p:cNvPicPr>
          <p:nvPr/>
        </p:nvPicPr>
        <p:blipFill>
          <a:blip r:embed="rId3"/>
          <a:stretch>
            <a:fillRect/>
          </a:stretch>
        </p:blipFill>
        <p:spPr>
          <a:xfrm>
            <a:off x="7445829" y="2028206"/>
            <a:ext cx="4557428" cy="2258786"/>
          </a:xfrm>
          <a:prstGeom prst="rect">
            <a:avLst/>
          </a:prstGeom>
          <a:effectLst>
            <a:outerShdw blurRad="50800" dist="38100" dir="2700000" algn="tl" rotWithShape="0">
              <a:prstClr val="black">
                <a:alpha val="40000"/>
              </a:prstClr>
            </a:outerShdw>
          </a:effectLst>
        </p:spPr>
      </p:pic>
      <p:sp>
        <p:nvSpPr>
          <p:cNvPr id="8" name="Rectangle 7"/>
          <p:cNvSpPr/>
          <p:nvPr/>
        </p:nvSpPr>
        <p:spPr>
          <a:xfrm>
            <a:off x="467783" y="2385777"/>
            <a:ext cx="6096000" cy="369332"/>
          </a:xfrm>
          <a:prstGeom prst="rect">
            <a:avLst/>
          </a:prstGeom>
        </p:spPr>
        <p:txBody>
          <a:bodyPr>
            <a:spAutoFit/>
          </a:bodyPr>
          <a:lstStyle/>
          <a:p>
            <a:endParaRPr lang="en-GB" dirty="0"/>
          </a:p>
        </p:txBody>
      </p:sp>
      <p:pic>
        <p:nvPicPr>
          <p:cNvPr id="11" name="Picture 10"/>
          <p:cNvPicPr>
            <a:picLocks noChangeAspect="1"/>
          </p:cNvPicPr>
          <p:nvPr/>
        </p:nvPicPr>
        <p:blipFill>
          <a:blip r:embed="rId4"/>
          <a:stretch>
            <a:fillRect/>
          </a:stretch>
        </p:blipFill>
        <p:spPr>
          <a:xfrm>
            <a:off x="7445829" y="4489940"/>
            <a:ext cx="4557428" cy="2160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400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9308-A321-03BD-0407-39842A471391}"/>
              </a:ext>
            </a:extLst>
          </p:cNvPr>
          <p:cNvSpPr>
            <a:spLocks noGrp="1"/>
          </p:cNvSpPr>
          <p:nvPr>
            <p:ph type="title"/>
          </p:nvPr>
        </p:nvSpPr>
        <p:spPr>
          <a:xfrm>
            <a:off x="722341" y="227542"/>
            <a:ext cx="9276236" cy="1346729"/>
          </a:xfrm>
        </p:spPr>
        <p:txBody>
          <a:bodyPr>
            <a:normAutofit/>
          </a:bodyPr>
          <a:lstStyle/>
          <a:p>
            <a:r>
              <a:rPr lang="en-US" sz="3600" b="1" dirty="0">
                <a:solidFill>
                  <a:schemeClr val="bg1"/>
                </a:solidFill>
                <a:cs typeface="Calibri Light"/>
              </a:rPr>
              <a:t>Facilitating webinars on current </a:t>
            </a:r>
            <a:r>
              <a:rPr lang="en-US" sz="3800" b="1" dirty="0">
                <a:solidFill>
                  <a:schemeClr val="bg1"/>
                </a:solidFill>
                <a:cs typeface="Calibri Light"/>
              </a:rPr>
              <a:t>European</a:t>
            </a:r>
            <a:r>
              <a:rPr lang="en-US" sz="3600" b="1" dirty="0">
                <a:solidFill>
                  <a:schemeClr val="bg1"/>
                </a:solidFill>
                <a:cs typeface="Calibri Light"/>
              </a:rPr>
              <a:t> topics</a:t>
            </a:r>
            <a:endParaRPr lang="en-US" sz="3600" dirty="0">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38B5D0AA-D0B3-21C4-B5B7-CAEC917FD48D}"/>
              </a:ext>
            </a:extLst>
          </p:cNvPr>
          <p:cNvSpPr>
            <a:spLocks noGrp="1"/>
          </p:cNvSpPr>
          <p:nvPr>
            <p:ph sz="half" idx="1"/>
          </p:nvPr>
        </p:nvSpPr>
        <p:spPr>
          <a:xfrm>
            <a:off x="261257" y="2744679"/>
            <a:ext cx="5373084" cy="3027892"/>
          </a:xfrm>
        </p:spPr>
        <p:txBody>
          <a:bodyPr vert="horz" lIns="91440" tIns="45720" rIns="91440" bIns="45720" rtlCol="0" anchor="t">
            <a:normAutofit/>
          </a:bodyPr>
          <a:lstStyle/>
          <a:p>
            <a:pPr lvl="1">
              <a:buFont typeface="Wingdings" panose="020B0604020202020204" pitchFamily="34" charset="0"/>
              <a:buChar char="Ø"/>
            </a:pPr>
            <a:r>
              <a:rPr lang="en-US" dirty="0"/>
              <a:t>Policy chall</a:t>
            </a:r>
            <a:r>
              <a:rPr lang="en-US" dirty="0">
                <a:solidFill>
                  <a:schemeClr val="tx1">
                    <a:lumMod val="95000"/>
                    <a:lumOff val="5000"/>
                  </a:schemeClr>
                </a:solidFill>
              </a:rPr>
              <a:t>enges of integrating </a:t>
            </a:r>
            <a:r>
              <a:rPr lang="en-US" dirty="0"/>
              <a:t>biodiversity</a:t>
            </a:r>
            <a:r>
              <a:rPr lang="en-US" dirty="0">
                <a:solidFill>
                  <a:schemeClr val="tx1">
                    <a:lumMod val="95000"/>
                    <a:lumOff val="5000"/>
                  </a:schemeClr>
                </a:solidFill>
              </a:rPr>
              <a:t> conservation in forest management – the way forward (03/2021)</a:t>
            </a:r>
            <a:endParaRPr lang="en-US" dirty="0">
              <a:solidFill>
                <a:schemeClr val="tx1">
                  <a:lumMod val="95000"/>
                  <a:lumOff val="5000"/>
                </a:schemeClr>
              </a:solidFill>
              <a:cs typeface="Calibri"/>
            </a:endParaRPr>
          </a:p>
          <a:p>
            <a:pPr lvl="1">
              <a:buFont typeface="Wingdings" panose="020B0604020202020204" pitchFamily="34" charset="0"/>
              <a:buChar char="Ø"/>
            </a:pPr>
            <a:endParaRPr lang="en-US" dirty="0">
              <a:solidFill>
                <a:schemeClr val="tx1">
                  <a:lumMod val="95000"/>
                  <a:lumOff val="5000"/>
                </a:schemeClr>
              </a:solidFill>
              <a:ea typeface="Calibri"/>
              <a:cs typeface="Calibri"/>
            </a:endParaRPr>
          </a:p>
          <a:p>
            <a:pPr lvl="1">
              <a:buFont typeface="Wingdings" panose="020B0604020202020204" pitchFamily="34" charset="0"/>
              <a:buChar char="Ø"/>
            </a:pPr>
            <a:r>
              <a:rPr lang="en-US" dirty="0">
                <a:solidFill>
                  <a:schemeClr val="tx1">
                    <a:lumMod val="95000"/>
                    <a:lumOff val="5000"/>
                  </a:schemeClr>
                </a:solidFill>
                <a:ea typeface="Calibri"/>
                <a:cs typeface="Calibri"/>
              </a:rPr>
              <a:t>EU Forest Strategy: Strengthening forests for biodiversity &amp; climate </a:t>
            </a:r>
            <a:r>
              <a:rPr lang="en-US" dirty="0">
                <a:solidFill>
                  <a:schemeClr val="tx1">
                    <a:lumMod val="95000"/>
                    <a:lumOff val="5000"/>
                  </a:schemeClr>
                </a:solidFill>
              </a:rPr>
              <a:t>change (09/</a:t>
            </a:r>
            <a:r>
              <a:rPr lang="en-US" dirty="0">
                <a:solidFill>
                  <a:schemeClr val="tx1">
                    <a:lumMod val="95000"/>
                    <a:lumOff val="5000"/>
                  </a:schemeClr>
                </a:solidFill>
                <a:ea typeface="+mn-lt"/>
                <a:cs typeface="+mn-lt"/>
              </a:rPr>
              <a:t>20</a:t>
            </a:r>
            <a:r>
              <a:rPr lang="en-US" dirty="0">
                <a:ea typeface="+mn-lt"/>
                <a:cs typeface="+mn-lt"/>
              </a:rPr>
              <a:t>21)</a:t>
            </a:r>
            <a:endParaRPr lang="en-US" dirty="0">
              <a:ea typeface="Calibri"/>
              <a:cs typeface="Calibri"/>
            </a:endParaRPr>
          </a:p>
          <a:p>
            <a:endParaRPr lang="en-US" dirty="0">
              <a:ea typeface="Calibri"/>
              <a:cs typeface="Calibri"/>
            </a:endParaRPr>
          </a:p>
        </p:txBody>
      </p:sp>
      <p:pic>
        <p:nvPicPr>
          <p:cNvPr id="6" name="Picture 6" descr="A picture containing text, person, indoor, wall&#10;&#10;Description automatically generated">
            <a:extLst>
              <a:ext uri="{FF2B5EF4-FFF2-40B4-BE49-F238E27FC236}">
                <a16:creationId xmlns:a16="http://schemas.microsoft.com/office/drawing/2014/main" id="{9DE998B4-42E5-E369-BEEA-21A812A33506}"/>
              </a:ext>
            </a:extLst>
          </p:cNvPr>
          <p:cNvPicPr>
            <a:picLocks noChangeAspect="1"/>
          </p:cNvPicPr>
          <p:nvPr/>
        </p:nvPicPr>
        <p:blipFill>
          <a:blip r:embed="rId3"/>
          <a:stretch>
            <a:fillRect/>
          </a:stretch>
        </p:blipFill>
        <p:spPr>
          <a:xfrm>
            <a:off x="5751322" y="3044693"/>
            <a:ext cx="6183761" cy="2246079"/>
          </a:xfrm>
          <a:prstGeom prst="rect">
            <a:avLst/>
          </a:prstGeom>
        </p:spPr>
      </p:pic>
      <p:sp>
        <p:nvSpPr>
          <p:cNvPr id="7" name="TextBox 6">
            <a:extLst>
              <a:ext uri="{FF2B5EF4-FFF2-40B4-BE49-F238E27FC236}">
                <a16:creationId xmlns:a16="http://schemas.microsoft.com/office/drawing/2014/main" id="{34A9D571-0E9A-668E-8BD6-1865842ED080}"/>
              </a:ext>
            </a:extLst>
          </p:cNvPr>
          <p:cNvSpPr txBox="1"/>
          <p:nvPr/>
        </p:nvSpPr>
        <p:spPr>
          <a:xfrm>
            <a:off x="5681183" y="5290773"/>
            <a:ext cx="267030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Webinar EU Forest Strategy, September 2021</a:t>
            </a:r>
            <a:endParaRPr lang="en-US" dirty="0"/>
          </a:p>
        </p:txBody>
      </p:sp>
    </p:spTree>
    <p:extLst>
      <p:ext uri="{BB962C8B-B14F-4D97-AF65-F5344CB8AC3E}">
        <p14:creationId xmlns:p14="http://schemas.microsoft.com/office/powerpoint/2010/main" val="389041142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9FBA3D3A63D54FB4C85378DCFE7BB0" ma:contentTypeVersion="16" ma:contentTypeDescription="Create a new document." ma:contentTypeScope="" ma:versionID="763704179e96ce1f8a625f6907b90939">
  <xsd:schema xmlns:xsd="http://www.w3.org/2001/XMLSchema" xmlns:xs="http://www.w3.org/2001/XMLSchema" xmlns:p="http://schemas.microsoft.com/office/2006/metadata/properties" xmlns:ns2="ac089b29-7399-49d1-bfae-87a685adb8ea" xmlns:ns3="a141783f-4f43-466d-9b3d-250605d9ce4c" targetNamespace="http://schemas.microsoft.com/office/2006/metadata/properties" ma:root="true" ma:fieldsID="4bd3cc9388f4ec9553b5a736562d5052" ns2:_="" ns3:_="">
    <xsd:import namespace="ac089b29-7399-49d1-bfae-87a685adb8ea"/>
    <xsd:import namespace="a141783f-4f43-466d-9b3d-250605d9ce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89b29-7399-49d1-bfae-87a685adb8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d606419-4bd4-4dd8-8f0f-b14ca53228e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141783f-4f43-466d-9b3d-250605d9ce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5bf74c3-c0b5-47cd-a864-f0046f1feb05}" ma:internalName="TaxCatchAll" ma:showField="CatchAllData" ma:web="a141783f-4f43-466d-9b3d-250605d9ce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141783f-4f43-466d-9b3d-250605d9ce4c" xsi:nil="true"/>
    <lcf76f155ced4ddcb4097134ff3c332f xmlns="ac089b29-7399-49d1-bfae-87a685adb8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DD5754-E024-4805-8FA6-ABEA30F40900}">
  <ds:schemaRefs>
    <ds:schemaRef ds:uri="http://schemas.microsoft.com/sharepoint/v3/contenttype/forms"/>
  </ds:schemaRefs>
</ds:datastoreItem>
</file>

<file path=customXml/itemProps2.xml><?xml version="1.0" encoding="utf-8"?>
<ds:datastoreItem xmlns:ds="http://schemas.openxmlformats.org/officeDocument/2006/customXml" ds:itemID="{7AD34710-8E5A-4C33-B8CD-D21A978DDD1A}"/>
</file>

<file path=customXml/itemProps3.xml><?xml version="1.0" encoding="utf-8"?>
<ds:datastoreItem xmlns:ds="http://schemas.openxmlformats.org/officeDocument/2006/customXml" ds:itemID="{A55B91F5-7A79-438F-AE7E-10D5EEB3592E}">
  <ds:schemaRefs>
    <ds:schemaRef ds:uri="http://purl.org/dc/dcmitype/"/>
    <ds:schemaRef ds:uri="http://schemas.openxmlformats.org/package/2006/metadata/core-properties"/>
    <ds:schemaRef ds:uri="a141783f-4f43-466d-9b3d-250605d9ce4c"/>
    <ds:schemaRef ds:uri="http://purl.org/dc/elements/1.1/"/>
    <ds:schemaRef ds:uri="http://schemas.microsoft.com/office/2006/metadata/properties"/>
    <ds:schemaRef ds:uri="http://schemas.microsoft.com/office/2006/documentManagement/types"/>
    <ds:schemaRef ds:uri="ac089b29-7399-49d1-bfae-87a685adb8ea"/>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1087</Words>
  <Application>Microsoft Office PowerPoint</Application>
  <PresentationFormat>Breitbild</PresentationFormat>
  <Paragraphs>123</Paragraphs>
  <Slides>14</Slides>
  <Notes>12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Calibri Light</vt:lpstr>
      <vt:lpstr>Times New Roman</vt:lpstr>
      <vt:lpstr>Wingdings</vt:lpstr>
      <vt:lpstr>Office Theme</vt:lpstr>
      <vt:lpstr>The European Integrate Network  </vt:lpstr>
      <vt:lpstr>Our approach</vt:lpstr>
      <vt:lpstr>The process</vt:lpstr>
      <vt:lpstr>The Integrate Network Multi Donor Trust Fund</vt:lpstr>
      <vt:lpstr>Integrate Network – selected activities </vt:lpstr>
      <vt:lpstr>“How to balance forestry and biodiversity?” (9-10 November 2020) </vt:lpstr>
      <vt:lpstr>Engagement in European Commission consultation on the new EU Forest Strategy for 2030</vt:lpstr>
      <vt:lpstr>7th Integrate Network Annual Meeting in Neuchâtel / Boudry, Switzerland (27-29 Oct 2021) </vt:lpstr>
      <vt:lpstr>Facilitating webinars on current European topics</vt:lpstr>
      <vt:lpstr>Integrate demonstration site network</vt:lpstr>
      <vt:lpstr>Manager Workshop  (28-29 Jun 2022)</vt:lpstr>
      <vt:lpstr>Policy briefs and scientific publications  </vt:lpstr>
      <vt:lpstr>  Communications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Brochure</dc:title>
  <dc:creator>Jose Bolanos</dc:creator>
  <cp:lastModifiedBy>Dürr Christoph BAFU</cp:lastModifiedBy>
  <cp:revision>1096</cp:revision>
  <dcterms:created xsi:type="dcterms:W3CDTF">2020-09-16T11:46:09Z</dcterms:created>
  <dcterms:modified xsi:type="dcterms:W3CDTF">2022-10-14T15:03:53Z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0x010100229FBA3D3A63D54FB4C85378DCFE7BB0</vt:lpwstr>
  </property>
  <property fmtid="{D5CDD505-2E9C-101B-9397-08002B2CF9AE}" pid="3" name="MediaServiceImageTags">
    <vt:lpwstr/>
  </property>
</Properties>
</file>