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61" r:id="rId3"/>
    <p:sldId id="262" r:id="rId4"/>
    <p:sldId id="259" r:id="rId5"/>
    <p:sldId id="260" r:id="rId6"/>
    <p:sldId id="263" r:id="rId7"/>
    <p:sldId id="264" r:id="rId8"/>
    <p:sldId id="270" r:id="rId9"/>
    <p:sldId id="265" r:id="rId10"/>
    <p:sldId id="266" r:id="rId11"/>
    <p:sldId id="268" r:id="rId12"/>
    <p:sldId id="269" r:id="rId13"/>
    <p:sldId id="257" r:id="rId14"/>
  </p:sldIdLst>
  <p:sldSz cx="9144000" cy="6858000" type="screen4x3"/>
  <p:notesSz cx="6797675" cy="987266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58" autoAdjust="0"/>
    <p:restoredTop sz="99424" autoAdjust="0"/>
  </p:normalViewPr>
  <p:slideViewPr>
    <p:cSldViewPr>
      <p:cViewPr>
        <p:scale>
          <a:sx n="66" d="100"/>
          <a:sy n="66" d="100"/>
        </p:scale>
        <p:origin x="-2100" y="-6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7BAFA6-4757-41B6-A33B-4609E13BCCF7}" type="datetimeFigureOut">
              <a:rPr lang="es-ES" smtClean="0"/>
              <a:t>17/10/2022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3488"/>
            <a:ext cx="444182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D6D71A-E002-48A3-A977-7518A67FB3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5879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D6D71A-E002-48A3-A977-7518A67FB306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831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1D6CD-BFF7-4C20-ACD0-7EC092815631}" type="datetimeFigureOut">
              <a:rPr lang="es-ES" smtClean="0"/>
              <a:t>17/10/2022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6FE5E-69C2-4147-91B8-83D5A33833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0320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1D6CD-BFF7-4C20-ACD0-7EC092815631}" type="datetimeFigureOut">
              <a:rPr lang="es-ES" smtClean="0"/>
              <a:t>17/10/2022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6FE5E-69C2-4147-91B8-83D5A33833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7302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1D6CD-BFF7-4C20-ACD0-7EC092815631}" type="datetimeFigureOut">
              <a:rPr lang="es-ES" smtClean="0"/>
              <a:t>17/10/2022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6FE5E-69C2-4147-91B8-83D5A33833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8070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1D6CD-BFF7-4C20-ACD0-7EC092815631}" type="datetimeFigureOut">
              <a:rPr lang="es-ES" smtClean="0"/>
              <a:t>17/10/2022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6FE5E-69C2-4147-91B8-83D5A33833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7405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1D6CD-BFF7-4C20-ACD0-7EC092815631}" type="datetimeFigureOut">
              <a:rPr lang="es-ES" smtClean="0"/>
              <a:t>17/10/2022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6FE5E-69C2-4147-91B8-83D5A33833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5108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1D6CD-BFF7-4C20-ACD0-7EC092815631}" type="datetimeFigureOut">
              <a:rPr lang="es-ES" smtClean="0"/>
              <a:t>17/10/2022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6FE5E-69C2-4147-91B8-83D5A33833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8022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1D6CD-BFF7-4C20-ACD0-7EC092815631}" type="datetimeFigureOut">
              <a:rPr lang="es-ES" smtClean="0"/>
              <a:t>17/10/2022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6FE5E-69C2-4147-91B8-83D5A33833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0873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1D6CD-BFF7-4C20-ACD0-7EC092815631}" type="datetimeFigureOut">
              <a:rPr lang="es-ES" smtClean="0"/>
              <a:t>17/10/2022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6FE5E-69C2-4147-91B8-83D5A33833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0062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1D6CD-BFF7-4C20-ACD0-7EC092815631}" type="datetimeFigureOut">
              <a:rPr lang="es-ES" smtClean="0"/>
              <a:t>17/10/2022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6FE5E-69C2-4147-91B8-83D5A33833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1574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1D6CD-BFF7-4C20-ACD0-7EC092815631}" type="datetimeFigureOut">
              <a:rPr lang="es-ES" smtClean="0"/>
              <a:t>17/10/2022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6FE5E-69C2-4147-91B8-83D5A33833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927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1D6CD-BFF7-4C20-ACD0-7EC092815631}" type="datetimeFigureOut">
              <a:rPr lang="es-ES" smtClean="0"/>
              <a:t>17/10/2022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6FE5E-69C2-4147-91B8-83D5A33833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4303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1D6CD-BFF7-4C20-ACD0-7EC092815631}" type="datetimeFigureOut">
              <a:rPr lang="es-ES" smtClean="0"/>
              <a:t>17/10/2022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6FE5E-69C2-4147-91B8-83D5A33833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0022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96386" y="1574427"/>
            <a:ext cx="7772400" cy="792088"/>
          </a:xfrm>
        </p:spPr>
        <p:txBody>
          <a:bodyPr>
            <a:normAutofit/>
          </a:bodyPr>
          <a:lstStyle/>
          <a:p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FONFARAÓN MARTELOSCOPE</a:t>
            </a:r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796386" y="2816197"/>
            <a:ext cx="7344816" cy="694928"/>
          </a:xfrm>
        </p:spPr>
        <p:txBody>
          <a:bodyPr>
            <a:noAutofit/>
          </a:bodyPr>
          <a:lstStyle/>
          <a:p>
            <a:r>
              <a:rPr lang="es-ES" sz="24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A </a:t>
            </a:r>
            <a:r>
              <a:rPr lang="es-ES" sz="2400" b="1" dirty="0" err="1" smtClean="0">
                <a:solidFill>
                  <a:schemeClr val="tx1"/>
                </a:solidFill>
                <a:latin typeface="Arial Black" panose="020B0A04020102020204" pitchFamily="34" charset="0"/>
              </a:rPr>
              <a:t>seed</a:t>
            </a:r>
            <a:r>
              <a:rPr lang="es-ES" sz="24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r>
              <a:rPr lang="es-ES" sz="2400" b="1" dirty="0" err="1" smtClean="0">
                <a:solidFill>
                  <a:schemeClr val="tx1"/>
                </a:solidFill>
                <a:latin typeface="Arial Black" panose="020B0A04020102020204" pitchFamily="34" charset="0"/>
              </a:rPr>
              <a:t>for</a:t>
            </a:r>
            <a:r>
              <a:rPr lang="es-ES" sz="24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 a new </a:t>
            </a:r>
            <a:r>
              <a:rPr lang="es-ES" sz="2400" b="1" dirty="0" err="1" smtClean="0">
                <a:solidFill>
                  <a:schemeClr val="tx1"/>
                </a:solidFill>
                <a:latin typeface="Arial Black" panose="020B0A04020102020204" pitchFamily="34" charset="0"/>
              </a:rPr>
              <a:t>management</a:t>
            </a:r>
            <a:r>
              <a:rPr lang="es-ES" sz="24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 of </a:t>
            </a:r>
            <a:r>
              <a:rPr lang="es-ES" sz="2400" b="1" dirty="0" err="1" smtClean="0">
                <a:solidFill>
                  <a:schemeClr val="tx1"/>
                </a:solidFill>
                <a:latin typeface="Arial Black" panose="020B0A04020102020204" pitchFamily="34" charset="0"/>
              </a:rPr>
              <a:t>the</a:t>
            </a:r>
            <a:r>
              <a:rPr lang="es-ES" sz="24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</a:p>
          <a:p>
            <a:r>
              <a:rPr lang="es-ES" sz="2400" b="1" dirty="0" err="1" smtClean="0">
                <a:solidFill>
                  <a:schemeClr val="tx1"/>
                </a:solidFill>
                <a:latin typeface="Arial Black" panose="020B0A04020102020204" pitchFamily="34" charset="0"/>
              </a:rPr>
              <a:t>Native</a:t>
            </a:r>
            <a:r>
              <a:rPr lang="es-ES" sz="24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r>
              <a:rPr lang="es-ES" sz="2400" b="1" dirty="0" err="1" smtClean="0">
                <a:solidFill>
                  <a:schemeClr val="tx1"/>
                </a:solidFill>
                <a:latin typeface="Arial Black" panose="020B0A04020102020204" pitchFamily="34" charset="0"/>
              </a:rPr>
              <a:t>Broadleaved</a:t>
            </a:r>
            <a:r>
              <a:rPr lang="es-ES" sz="24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r>
              <a:rPr lang="es-ES" sz="2400" b="1" dirty="0" err="1" smtClean="0">
                <a:solidFill>
                  <a:schemeClr val="tx1"/>
                </a:solidFill>
                <a:latin typeface="Arial Black" panose="020B0A04020102020204" pitchFamily="34" charset="0"/>
              </a:rPr>
              <a:t>Woodlands</a:t>
            </a:r>
            <a:r>
              <a:rPr lang="es-ES" sz="24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 of Asturias</a:t>
            </a:r>
            <a:endParaRPr lang="es-ES" sz="24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702036"/>
            <a:ext cx="1512168" cy="619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2644272" y="5674860"/>
            <a:ext cx="3748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/>
              <a:t>Juan Garrote </a:t>
            </a:r>
            <a:r>
              <a:rPr lang="es-ES" sz="1600" b="1" dirty="0" err="1" smtClean="0"/>
              <a:t>Haigermoser</a:t>
            </a:r>
            <a:endParaRPr lang="es-ES" sz="1600" b="1" dirty="0" smtClean="0"/>
          </a:p>
          <a:p>
            <a:pPr algn="ctr"/>
            <a:r>
              <a:rPr lang="es-ES" sz="1600" dirty="0" smtClean="0"/>
              <a:t>Regional </a:t>
            </a:r>
            <a:r>
              <a:rPr lang="es-ES" sz="1600" dirty="0" err="1" smtClean="0"/>
              <a:t>Forest</a:t>
            </a:r>
            <a:r>
              <a:rPr lang="es-ES" sz="1600" dirty="0" smtClean="0"/>
              <a:t> </a:t>
            </a:r>
            <a:r>
              <a:rPr lang="es-ES" sz="1600" dirty="0" err="1" smtClean="0"/>
              <a:t>Service</a:t>
            </a:r>
            <a:r>
              <a:rPr lang="es-ES" sz="1600" dirty="0" smtClean="0"/>
              <a:t> of Asturias</a:t>
            </a:r>
            <a:endParaRPr lang="es-ES" sz="1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03" y="5652572"/>
            <a:ext cx="1152128" cy="872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03" y="332657"/>
            <a:ext cx="2847233" cy="658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Conector recto 5"/>
          <p:cNvCxnSpPr/>
          <p:nvPr/>
        </p:nvCxnSpPr>
        <p:spPr>
          <a:xfrm>
            <a:off x="2051720" y="2636912"/>
            <a:ext cx="51125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842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91" y="4365104"/>
            <a:ext cx="4236989" cy="2348880"/>
          </a:xfr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5" name="4 CuadroTexto"/>
          <p:cNvSpPr txBox="1"/>
          <p:nvPr/>
        </p:nvSpPr>
        <p:spPr>
          <a:xfrm>
            <a:off x="323528" y="903198"/>
            <a:ext cx="8602189" cy="38164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In the past the management of </a:t>
            </a:r>
            <a:r>
              <a:rPr lang="en-GB" sz="1600" dirty="0" smtClean="0"/>
              <a:t>the native woodlands </a:t>
            </a:r>
            <a:r>
              <a:rPr lang="en-GB" sz="1600" dirty="0"/>
              <a:t>was inspired </a:t>
            </a:r>
            <a:r>
              <a:rPr lang="en-GB" sz="1600" dirty="0" smtClean="0"/>
              <a:t>presupposing </a:t>
            </a:r>
            <a:r>
              <a:rPr lang="en-GB" sz="1600" dirty="0"/>
              <a:t>that </a:t>
            </a:r>
            <a:r>
              <a:rPr lang="en-GB" sz="1600" dirty="0" smtClean="0"/>
              <a:t>a classical </a:t>
            </a:r>
            <a:r>
              <a:rPr lang="en-GB" sz="1600" dirty="0"/>
              <a:t>silviculture meets nature conservation. </a:t>
            </a:r>
            <a:endParaRPr lang="en-GB" sz="1600" dirty="0" smtClean="0"/>
          </a:p>
          <a:p>
            <a:endParaRPr lang="en-GB" sz="1600" dirty="0" smtClean="0"/>
          </a:p>
          <a:p>
            <a:r>
              <a:rPr lang="en-GB" sz="1600" dirty="0" err="1" smtClean="0"/>
              <a:t>Conservacionist</a:t>
            </a:r>
            <a:r>
              <a:rPr lang="en-GB" sz="1600" dirty="0" smtClean="0"/>
              <a:t> movement, began </a:t>
            </a:r>
            <a:r>
              <a:rPr lang="en-GB" sz="1600" dirty="0"/>
              <a:t>to see forest management as the principal threat for biodiversity in our </a:t>
            </a:r>
            <a:r>
              <a:rPr lang="en-GB" sz="1600" dirty="0" smtClean="0"/>
              <a:t>mountains. </a:t>
            </a:r>
            <a:r>
              <a:rPr lang="en-GB" sz="1600" dirty="0"/>
              <a:t>The managers instead of looking for alternatives, reduced slowly the management. </a:t>
            </a:r>
          </a:p>
          <a:p>
            <a:endParaRPr lang="es-ES" sz="1600" dirty="0"/>
          </a:p>
          <a:p>
            <a:r>
              <a:rPr lang="es-ES" sz="1600" dirty="0" err="1"/>
              <a:t>The</a:t>
            </a:r>
            <a:r>
              <a:rPr lang="es-ES" sz="1600" dirty="0"/>
              <a:t> </a:t>
            </a:r>
            <a:r>
              <a:rPr lang="es-ES" sz="1600" dirty="0" err="1"/>
              <a:t>result</a:t>
            </a:r>
            <a:r>
              <a:rPr lang="es-ES" sz="1600" dirty="0"/>
              <a:t> </a:t>
            </a:r>
            <a:r>
              <a:rPr lang="es-ES" sz="1600" dirty="0" err="1"/>
              <a:t>is</a:t>
            </a:r>
            <a:r>
              <a:rPr lang="es-ES" sz="1600" dirty="0"/>
              <a:t> </a:t>
            </a:r>
            <a:r>
              <a:rPr lang="es-ES" sz="1600" dirty="0" err="1"/>
              <a:t>that</a:t>
            </a:r>
            <a:r>
              <a:rPr lang="es-ES" sz="1600" dirty="0"/>
              <a:t> </a:t>
            </a:r>
            <a:r>
              <a:rPr lang="es-ES" sz="1600" dirty="0" err="1"/>
              <a:t>forest</a:t>
            </a:r>
            <a:r>
              <a:rPr lang="es-ES" sz="1600" dirty="0"/>
              <a:t> </a:t>
            </a:r>
            <a:r>
              <a:rPr lang="es-ES" sz="1600" dirty="0" err="1"/>
              <a:t>management</a:t>
            </a:r>
            <a:r>
              <a:rPr lang="es-ES" sz="1600" dirty="0"/>
              <a:t> and silviculture in </a:t>
            </a:r>
            <a:r>
              <a:rPr lang="es-ES" sz="1600" dirty="0" err="1"/>
              <a:t>sensitive</a:t>
            </a:r>
            <a:r>
              <a:rPr lang="es-ES" sz="1600" dirty="0"/>
              <a:t> </a:t>
            </a:r>
            <a:r>
              <a:rPr lang="es-ES" sz="1600" dirty="0" err="1"/>
              <a:t>areas</a:t>
            </a:r>
            <a:r>
              <a:rPr lang="es-ES" sz="1600" dirty="0"/>
              <a:t>, </a:t>
            </a:r>
            <a:r>
              <a:rPr lang="es-ES" sz="1600" dirty="0" err="1"/>
              <a:t>special</a:t>
            </a:r>
            <a:r>
              <a:rPr lang="es-ES" sz="1600" dirty="0"/>
              <a:t> in </a:t>
            </a:r>
            <a:r>
              <a:rPr lang="es-ES" sz="1600" dirty="0" err="1" smtClean="0"/>
              <a:t>public</a:t>
            </a:r>
            <a:r>
              <a:rPr lang="es-ES" sz="1600" dirty="0" smtClean="0"/>
              <a:t> </a:t>
            </a:r>
            <a:r>
              <a:rPr lang="es-ES" sz="1600" dirty="0" err="1"/>
              <a:t>forests</a:t>
            </a:r>
            <a:r>
              <a:rPr lang="es-ES" sz="1600" dirty="0"/>
              <a:t>, </a:t>
            </a:r>
            <a:r>
              <a:rPr lang="es-ES" sz="1600" dirty="0" err="1" smtClean="0"/>
              <a:t>have</a:t>
            </a:r>
            <a:r>
              <a:rPr lang="es-ES" sz="1600" dirty="0" smtClean="0"/>
              <a:t> </a:t>
            </a:r>
            <a:r>
              <a:rPr lang="es-ES" sz="1600" dirty="0" err="1"/>
              <a:t>been</a:t>
            </a:r>
            <a:r>
              <a:rPr lang="es-ES" sz="1600" dirty="0"/>
              <a:t> </a:t>
            </a:r>
            <a:r>
              <a:rPr lang="es-ES" sz="1600" dirty="0" err="1"/>
              <a:t>lost</a:t>
            </a:r>
            <a:r>
              <a:rPr lang="es-ES" sz="1600" dirty="0"/>
              <a:t>.</a:t>
            </a:r>
          </a:p>
          <a:p>
            <a:endParaRPr lang="es-ES" sz="1600" dirty="0"/>
          </a:p>
          <a:p>
            <a:r>
              <a:rPr lang="es-ES" sz="1600" dirty="0" err="1"/>
              <a:t>This</a:t>
            </a:r>
            <a:r>
              <a:rPr lang="es-ES" sz="1600" dirty="0"/>
              <a:t> </a:t>
            </a:r>
            <a:r>
              <a:rPr lang="es-ES" sz="1600" dirty="0" err="1"/>
              <a:t>fact</a:t>
            </a:r>
            <a:r>
              <a:rPr lang="es-ES" sz="1600" dirty="0"/>
              <a:t> </a:t>
            </a:r>
            <a:r>
              <a:rPr lang="es-ES" sz="1600" dirty="0" err="1"/>
              <a:t>gets</a:t>
            </a:r>
            <a:r>
              <a:rPr lang="es-ES" sz="1600" dirty="0"/>
              <a:t> </a:t>
            </a:r>
            <a:r>
              <a:rPr lang="es-ES" sz="1600" dirty="0" err="1"/>
              <a:t>against</a:t>
            </a:r>
            <a:r>
              <a:rPr lang="es-ES" sz="1600" dirty="0"/>
              <a:t> a </a:t>
            </a:r>
            <a:r>
              <a:rPr lang="es-ES" sz="1600" dirty="0" err="1"/>
              <a:t>multifunctional</a:t>
            </a:r>
            <a:r>
              <a:rPr lang="es-ES" sz="1600" dirty="0"/>
              <a:t> and </a:t>
            </a:r>
            <a:r>
              <a:rPr lang="es-ES" sz="1600" dirty="0" err="1"/>
              <a:t>sustainable</a:t>
            </a:r>
            <a:r>
              <a:rPr lang="es-ES" sz="1600" dirty="0"/>
              <a:t> </a:t>
            </a:r>
            <a:r>
              <a:rPr lang="es-ES" sz="1600" dirty="0" err="1"/>
              <a:t>view</a:t>
            </a:r>
            <a:r>
              <a:rPr lang="es-ES" sz="1600" dirty="0"/>
              <a:t> of </a:t>
            </a:r>
            <a:r>
              <a:rPr lang="es-ES" sz="1600" dirty="0" err="1"/>
              <a:t>forest</a:t>
            </a:r>
            <a:r>
              <a:rPr lang="es-ES" sz="1600" dirty="0"/>
              <a:t> </a:t>
            </a:r>
            <a:r>
              <a:rPr lang="es-ES" sz="1600" dirty="0" err="1"/>
              <a:t>management</a:t>
            </a:r>
            <a:r>
              <a:rPr lang="es-ES" sz="1600" dirty="0"/>
              <a:t>?</a:t>
            </a:r>
          </a:p>
          <a:p>
            <a:endParaRPr lang="es-ES" sz="1600" dirty="0"/>
          </a:p>
          <a:p>
            <a:r>
              <a:rPr lang="es-ES" sz="1600" dirty="0" err="1"/>
              <a:t>The</a:t>
            </a:r>
            <a:r>
              <a:rPr lang="es-ES" sz="1600" dirty="0"/>
              <a:t> </a:t>
            </a:r>
            <a:r>
              <a:rPr lang="es-ES" sz="1600" dirty="0" err="1"/>
              <a:t>problem</a:t>
            </a:r>
            <a:r>
              <a:rPr lang="es-ES" sz="1600" dirty="0"/>
              <a:t> </a:t>
            </a:r>
            <a:r>
              <a:rPr lang="es-ES" sz="1600" dirty="0" err="1"/>
              <a:t>is</a:t>
            </a:r>
            <a:r>
              <a:rPr lang="es-ES" sz="1600" dirty="0"/>
              <a:t> </a:t>
            </a:r>
            <a:r>
              <a:rPr lang="es-ES" sz="1600" dirty="0" err="1"/>
              <a:t>the</a:t>
            </a:r>
            <a:r>
              <a:rPr lang="es-ES" sz="1600" dirty="0"/>
              <a:t> </a:t>
            </a:r>
            <a:r>
              <a:rPr lang="en-GB" sz="1600" dirty="0"/>
              <a:t>absence</a:t>
            </a:r>
            <a:r>
              <a:rPr lang="es-ES" sz="1600" dirty="0"/>
              <a:t> of a debate of </a:t>
            </a:r>
            <a:r>
              <a:rPr lang="es-ES" sz="1600" dirty="0" err="1"/>
              <a:t>this</a:t>
            </a:r>
            <a:r>
              <a:rPr lang="es-ES" sz="1600" dirty="0"/>
              <a:t> </a:t>
            </a:r>
            <a:r>
              <a:rPr lang="es-ES" sz="1600" dirty="0" err="1"/>
              <a:t>situation</a:t>
            </a:r>
            <a:r>
              <a:rPr lang="es-ES" sz="1600" dirty="0"/>
              <a:t> and </a:t>
            </a:r>
            <a:r>
              <a:rPr lang="es-ES" sz="1600" dirty="0" err="1"/>
              <a:t>there</a:t>
            </a:r>
            <a:r>
              <a:rPr lang="es-ES" sz="1600" dirty="0"/>
              <a:t> </a:t>
            </a:r>
            <a:r>
              <a:rPr lang="es-ES" sz="1600" dirty="0" err="1"/>
              <a:t>is</a:t>
            </a:r>
            <a:r>
              <a:rPr lang="es-ES" sz="1600" dirty="0"/>
              <a:t> no </a:t>
            </a:r>
            <a:r>
              <a:rPr lang="es-ES" sz="1600" dirty="0" err="1"/>
              <a:t>search</a:t>
            </a:r>
            <a:r>
              <a:rPr lang="es-ES" sz="1600" dirty="0"/>
              <a:t> </a:t>
            </a:r>
            <a:r>
              <a:rPr lang="es-ES" sz="1600" dirty="0" err="1"/>
              <a:t>for</a:t>
            </a:r>
            <a:r>
              <a:rPr lang="es-ES" sz="1600" dirty="0"/>
              <a:t> </a:t>
            </a:r>
            <a:r>
              <a:rPr lang="es-ES" sz="1600" dirty="0" err="1" smtClean="0"/>
              <a:t>alternatives</a:t>
            </a:r>
            <a:r>
              <a:rPr lang="es-ES" sz="1600" dirty="0" smtClean="0"/>
              <a:t>.</a:t>
            </a:r>
            <a:endParaRPr lang="es-ES" sz="1600" dirty="0"/>
          </a:p>
          <a:p>
            <a:endParaRPr lang="es-ES" sz="1600" dirty="0"/>
          </a:p>
          <a:p>
            <a:r>
              <a:rPr lang="es-ES" sz="1600" dirty="0" err="1" smtClean="0"/>
              <a:t>Marteloscope</a:t>
            </a:r>
            <a:r>
              <a:rPr lang="es-ES" sz="1600" dirty="0" smtClean="0"/>
              <a:t> </a:t>
            </a:r>
            <a:r>
              <a:rPr lang="es-ES" sz="1600" dirty="0"/>
              <a:t>as </a:t>
            </a:r>
            <a:r>
              <a:rPr lang="es-ES" sz="1600" dirty="0" err="1"/>
              <a:t>an</a:t>
            </a:r>
            <a:r>
              <a:rPr lang="es-ES" sz="1600" dirty="0"/>
              <a:t> </a:t>
            </a:r>
            <a:r>
              <a:rPr lang="es-ES" sz="1600" dirty="0" err="1"/>
              <a:t>element</a:t>
            </a:r>
            <a:r>
              <a:rPr lang="es-ES" sz="1600" dirty="0"/>
              <a:t> of </a:t>
            </a:r>
            <a:r>
              <a:rPr lang="es-ES" sz="1600" dirty="0" err="1"/>
              <a:t>forest</a:t>
            </a:r>
            <a:r>
              <a:rPr lang="es-ES" sz="1600" dirty="0"/>
              <a:t> </a:t>
            </a:r>
            <a:r>
              <a:rPr lang="es-ES" sz="1600" dirty="0" err="1" smtClean="0"/>
              <a:t>pedagogy</a:t>
            </a:r>
            <a:r>
              <a:rPr lang="es-ES" sz="1600" dirty="0" smtClean="0"/>
              <a:t>, can be a </a:t>
            </a:r>
            <a:r>
              <a:rPr lang="es-ES" sz="1600" dirty="0"/>
              <a:t>meeting </a:t>
            </a:r>
            <a:r>
              <a:rPr lang="es-ES" sz="1600" dirty="0" err="1"/>
              <a:t>point</a:t>
            </a:r>
            <a:r>
              <a:rPr lang="es-ES" sz="1600" dirty="0"/>
              <a:t> </a:t>
            </a:r>
            <a:r>
              <a:rPr lang="es-ES" sz="1600" dirty="0" err="1"/>
              <a:t>to</a:t>
            </a:r>
            <a:r>
              <a:rPr lang="es-ES" sz="1600" dirty="0"/>
              <a:t> </a:t>
            </a:r>
            <a:r>
              <a:rPr lang="es-ES" sz="1600" dirty="0" err="1"/>
              <a:t>discuss</a:t>
            </a:r>
            <a:r>
              <a:rPr lang="es-ES" sz="1600" dirty="0"/>
              <a:t> </a:t>
            </a:r>
            <a:r>
              <a:rPr lang="es-ES" sz="1600" dirty="0" err="1"/>
              <a:t>about</a:t>
            </a:r>
            <a:r>
              <a:rPr lang="es-ES" sz="1600" dirty="0"/>
              <a:t> </a:t>
            </a:r>
            <a:r>
              <a:rPr lang="es-ES" sz="1600" dirty="0" err="1" smtClean="0"/>
              <a:t>the</a:t>
            </a:r>
            <a:r>
              <a:rPr lang="es-ES" sz="1600" dirty="0" smtClean="0"/>
              <a:t> </a:t>
            </a:r>
            <a:r>
              <a:rPr lang="es-ES" sz="1600" dirty="0" err="1" smtClean="0"/>
              <a:t>management</a:t>
            </a:r>
            <a:r>
              <a:rPr lang="es-ES" sz="1600" dirty="0" smtClean="0"/>
              <a:t> of </a:t>
            </a:r>
            <a:r>
              <a:rPr lang="es-ES" sz="1600" dirty="0" err="1"/>
              <a:t>our</a:t>
            </a:r>
            <a:r>
              <a:rPr lang="es-ES" sz="1600" dirty="0"/>
              <a:t> </a:t>
            </a:r>
            <a:r>
              <a:rPr lang="es-ES" sz="1600" dirty="0" err="1" smtClean="0"/>
              <a:t>native</a:t>
            </a:r>
            <a:r>
              <a:rPr lang="es-ES" sz="1600" dirty="0" smtClean="0"/>
              <a:t> </a:t>
            </a:r>
            <a:r>
              <a:rPr lang="es-ES" sz="1600" dirty="0" err="1" smtClean="0"/>
              <a:t>woodlands</a:t>
            </a:r>
            <a:r>
              <a:rPr lang="es-ES" sz="1600" dirty="0" smtClean="0"/>
              <a:t> and </a:t>
            </a:r>
            <a:r>
              <a:rPr lang="es-ES" sz="1600" dirty="0" err="1" smtClean="0"/>
              <a:t>improve</a:t>
            </a:r>
            <a:r>
              <a:rPr lang="es-ES" sz="1600" dirty="0" smtClean="0"/>
              <a:t> silviculture</a:t>
            </a:r>
            <a:r>
              <a:rPr lang="es-ES" dirty="0" smtClean="0"/>
              <a:t>.</a:t>
            </a:r>
            <a:endParaRPr lang="es-ES" dirty="0"/>
          </a:p>
        </p:txBody>
      </p:sp>
      <p:sp>
        <p:nvSpPr>
          <p:cNvPr id="6" name="5 CuadroTexto"/>
          <p:cNvSpPr txBox="1"/>
          <p:nvPr/>
        </p:nvSpPr>
        <p:spPr>
          <a:xfrm>
            <a:off x="5807968" y="5805264"/>
            <a:ext cx="331236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b="1" i="1" dirty="0" err="1" smtClean="0"/>
              <a:t>Image</a:t>
            </a:r>
            <a:r>
              <a:rPr lang="es-ES" b="1" i="1" dirty="0" smtClean="0"/>
              <a:t>: </a:t>
            </a:r>
            <a:r>
              <a:rPr lang="es-ES" i="1" dirty="0" err="1" smtClean="0"/>
              <a:t>Beech</a:t>
            </a:r>
            <a:r>
              <a:rPr lang="es-ES" i="1" dirty="0" smtClean="0"/>
              <a:t> and </a:t>
            </a:r>
            <a:r>
              <a:rPr lang="es-ES" i="1" dirty="0" err="1" smtClean="0"/>
              <a:t>oak</a:t>
            </a:r>
            <a:r>
              <a:rPr lang="es-ES" i="1" dirty="0" smtClean="0"/>
              <a:t> </a:t>
            </a:r>
            <a:r>
              <a:rPr lang="es-ES" i="1" dirty="0" err="1" smtClean="0"/>
              <a:t>forest</a:t>
            </a:r>
            <a:r>
              <a:rPr lang="es-ES" i="1" dirty="0" smtClean="0"/>
              <a:t> in </a:t>
            </a:r>
            <a:r>
              <a:rPr lang="es-ES" i="1" dirty="0" err="1" smtClean="0"/>
              <a:t>Nature</a:t>
            </a:r>
            <a:r>
              <a:rPr lang="es-ES" i="1" dirty="0" smtClean="0"/>
              <a:t> Park “</a:t>
            </a:r>
            <a:r>
              <a:rPr lang="es-ES" i="1" dirty="0" err="1" smtClean="0"/>
              <a:t>Ubiñas</a:t>
            </a:r>
            <a:r>
              <a:rPr lang="es-ES" i="1" dirty="0" smtClean="0"/>
              <a:t>-La Mesa”, </a:t>
            </a:r>
            <a:r>
              <a:rPr lang="es-ES" i="1" dirty="0" err="1" smtClean="0"/>
              <a:t>Public</a:t>
            </a:r>
            <a:r>
              <a:rPr lang="es-ES" i="1" dirty="0" smtClean="0"/>
              <a:t> </a:t>
            </a:r>
            <a:r>
              <a:rPr lang="es-ES" i="1" dirty="0" err="1" smtClean="0"/>
              <a:t>forest</a:t>
            </a:r>
            <a:r>
              <a:rPr lang="es-ES" i="1" dirty="0" smtClean="0"/>
              <a:t> “El Grande” (M.U.P.)</a:t>
            </a:r>
            <a:endParaRPr lang="es-ES" i="1" dirty="0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-108520" y="277060"/>
            <a:ext cx="9361040" cy="41563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200" b="1" dirty="0"/>
              <a:t>NATURE CONSERVATION VS SILVICULTURE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1370353" y="-27384"/>
            <a:ext cx="7772400" cy="3165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FONFARAÓN MARTELOSCOPE</a:t>
            </a:r>
            <a:endParaRPr lang="es-E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2328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2"/>
          <a:stretch/>
        </p:blipFill>
        <p:spPr>
          <a:xfrm>
            <a:off x="4788024" y="4134172"/>
            <a:ext cx="3600400" cy="2441573"/>
          </a:xfrm>
          <a:prstGeom prst="rect">
            <a:avLst/>
          </a:prstGeom>
        </p:spPr>
      </p:pic>
      <p:pic>
        <p:nvPicPr>
          <p:cNvPr id="14" name="13 Marcador de contenido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645" y="484878"/>
            <a:ext cx="2583577" cy="3875366"/>
          </a:xfr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1" y="871573"/>
            <a:ext cx="6336704" cy="322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933056"/>
            <a:ext cx="4248472" cy="2832313"/>
          </a:xfrm>
          <a:prstGeom prst="rect">
            <a:avLst/>
          </a:prstGeom>
        </p:spPr>
      </p:pic>
      <p:sp>
        <p:nvSpPr>
          <p:cNvPr id="4" name="3 Elipse"/>
          <p:cNvSpPr/>
          <p:nvPr/>
        </p:nvSpPr>
        <p:spPr>
          <a:xfrm>
            <a:off x="1439652" y="2312876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-108520" y="277060"/>
            <a:ext cx="9361040" cy="41563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200" b="1" dirty="0"/>
              <a:t>FONFARAON MARTELOSCOPE </a:t>
            </a: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1370353" y="-27384"/>
            <a:ext cx="7772400" cy="3165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FONFARAÓN MARTELOSCOPE</a:t>
            </a:r>
            <a:endParaRPr lang="es-E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8734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contenido"/>
          <p:cNvSpPr txBox="1">
            <a:spLocks noGrp="1"/>
          </p:cNvSpPr>
          <p:nvPr>
            <p:ph idx="1"/>
          </p:nvPr>
        </p:nvSpPr>
        <p:spPr>
          <a:xfrm>
            <a:off x="0" y="781047"/>
            <a:ext cx="5112667" cy="52691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indent="0" algn="ctr">
              <a:spcAft>
                <a:spcPts val="1200"/>
              </a:spcAft>
              <a:buNone/>
            </a:pPr>
            <a:r>
              <a:rPr lang="es-ES" sz="2000" b="1" dirty="0" smtClean="0"/>
              <a:t>TECNICAL INFORMATION</a:t>
            </a:r>
            <a:r>
              <a:rPr lang="es-ES" sz="2000" dirty="0" smtClean="0"/>
              <a:t>:</a:t>
            </a:r>
          </a:p>
          <a:p>
            <a:pPr algn="just">
              <a:spcAft>
                <a:spcPts val="1200"/>
              </a:spcAft>
            </a:pPr>
            <a:r>
              <a:rPr lang="es-ES" sz="1800" b="1" dirty="0" err="1" smtClean="0"/>
              <a:t>Fonfaraon</a:t>
            </a:r>
            <a:r>
              <a:rPr lang="es-ES" sz="1800" b="1" dirty="0" smtClean="0"/>
              <a:t> </a:t>
            </a:r>
            <a:r>
              <a:rPr lang="es-ES" sz="1800" b="1" dirty="0" err="1" smtClean="0"/>
              <a:t>Marteloscope</a:t>
            </a:r>
            <a:r>
              <a:rPr lang="es-ES" sz="1800" b="1" dirty="0" smtClean="0"/>
              <a:t> </a:t>
            </a:r>
            <a:r>
              <a:rPr lang="es-ES" sz="1800" dirty="0" err="1" smtClean="0"/>
              <a:t>is</a:t>
            </a:r>
            <a:r>
              <a:rPr lang="es-ES" sz="1800" dirty="0" smtClean="0"/>
              <a:t> in </a:t>
            </a:r>
            <a:r>
              <a:rPr lang="es-ES" sz="1800" dirty="0" err="1" smtClean="0"/>
              <a:t>the</a:t>
            </a:r>
            <a:r>
              <a:rPr lang="es-ES" sz="1800" dirty="0" smtClean="0"/>
              <a:t> </a:t>
            </a:r>
            <a:r>
              <a:rPr lang="es-ES" sz="1800" dirty="0" err="1" smtClean="0"/>
              <a:t>public</a:t>
            </a:r>
            <a:r>
              <a:rPr lang="es-ES" sz="1800" dirty="0" smtClean="0"/>
              <a:t> </a:t>
            </a:r>
            <a:r>
              <a:rPr lang="es-ES" sz="1800" dirty="0" err="1" smtClean="0"/>
              <a:t>forest</a:t>
            </a:r>
            <a:r>
              <a:rPr lang="es-ES" sz="1800" dirty="0" smtClean="0"/>
              <a:t> of </a:t>
            </a:r>
            <a:r>
              <a:rPr lang="es-ES" sz="1800" dirty="0" err="1" smtClean="0"/>
              <a:t>the</a:t>
            </a:r>
            <a:r>
              <a:rPr lang="es-ES" sz="1800" dirty="0" smtClean="0"/>
              <a:t> Tineo </a:t>
            </a:r>
            <a:r>
              <a:rPr lang="es-ES" sz="1800" dirty="0" err="1" smtClean="0"/>
              <a:t>council</a:t>
            </a:r>
            <a:r>
              <a:rPr lang="es-ES" sz="1800" dirty="0" smtClean="0"/>
              <a:t>, “Sierra de </a:t>
            </a:r>
            <a:r>
              <a:rPr lang="es-ES" sz="1800" dirty="0" err="1" smtClean="0"/>
              <a:t>Fonfaraón</a:t>
            </a:r>
            <a:r>
              <a:rPr lang="es-ES" sz="1800" dirty="0" smtClean="0"/>
              <a:t> y </a:t>
            </a:r>
            <a:r>
              <a:rPr lang="es-ES" sz="1800" dirty="0" err="1" smtClean="0"/>
              <a:t>Mulleiroso</a:t>
            </a:r>
            <a:r>
              <a:rPr lang="es-ES" sz="1800" dirty="0" smtClean="0"/>
              <a:t>”</a:t>
            </a:r>
          </a:p>
          <a:p>
            <a:pPr algn="just"/>
            <a:r>
              <a:rPr lang="es-ES" sz="1800" dirty="0" err="1" smtClean="0"/>
              <a:t>Altitude</a:t>
            </a:r>
            <a:r>
              <a:rPr lang="es-ES" sz="1800" dirty="0" smtClean="0"/>
              <a:t>: </a:t>
            </a:r>
            <a:r>
              <a:rPr lang="es-ES" sz="1800" b="1" dirty="0" smtClean="0"/>
              <a:t>819 </a:t>
            </a:r>
            <a:r>
              <a:rPr lang="es-ES" sz="1800" b="1" dirty="0" err="1" smtClean="0"/>
              <a:t>m.a.s.l</a:t>
            </a:r>
            <a:r>
              <a:rPr lang="es-ES" sz="1800" b="1" dirty="0" smtClean="0"/>
              <a:t>.</a:t>
            </a:r>
          </a:p>
          <a:p>
            <a:pPr algn="just"/>
            <a:r>
              <a:rPr lang="es-ES" sz="1800" dirty="0" smtClean="0"/>
              <a:t>Mean </a:t>
            </a:r>
            <a:r>
              <a:rPr lang="es-ES" sz="1800" dirty="0" err="1" smtClean="0"/>
              <a:t>Annual</a:t>
            </a:r>
            <a:r>
              <a:rPr lang="es-ES" sz="1800" dirty="0" smtClean="0"/>
              <a:t> </a:t>
            </a:r>
            <a:r>
              <a:rPr lang="es-ES" sz="1800" dirty="0" err="1" smtClean="0"/>
              <a:t>Temperature</a:t>
            </a:r>
            <a:r>
              <a:rPr lang="es-ES" sz="1800" dirty="0" smtClean="0"/>
              <a:t>: </a:t>
            </a:r>
            <a:r>
              <a:rPr lang="es-ES" sz="1800" b="1" dirty="0" smtClean="0"/>
              <a:t>10,6º C</a:t>
            </a:r>
          </a:p>
          <a:p>
            <a:pPr algn="just">
              <a:spcAft>
                <a:spcPts val="1200"/>
              </a:spcAft>
            </a:pPr>
            <a:r>
              <a:rPr lang="es-ES" sz="1800" dirty="0" smtClean="0"/>
              <a:t>Mean </a:t>
            </a:r>
            <a:r>
              <a:rPr lang="es-ES" sz="1800" dirty="0" err="1" smtClean="0"/>
              <a:t>Annual</a:t>
            </a:r>
            <a:r>
              <a:rPr lang="es-ES" sz="1800" dirty="0" smtClean="0"/>
              <a:t> </a:t>
            </a:r>
            <a:r>
              <a:rPr lang="es-ES" sz="1800" dirty="0" err="1" smtClean="0"/>
              <a:t>Rainfall</a:t>
            </a:r>
            <a:r>
              <a:rPr lang="es-ES" sz="1800" dirty="0" smtClean="0"/>
              <a:t>: </a:t>
            </a:r>
            <a:r>
              <a:rPr lang="es-ES" sz="1800" b="1" dirty="0" smtClean="0"/>
              <a:t>1200 mm</a:t>
            </a:r>
          </a:p>
          <a:p>
            <a:pPr algn="just">
              <a:spcAft>
                <a:spcPts val="1200"/>
              </a:spcAft>
            </a:pPr>
            <a:r>
              <a:rPr lang="es-ES" sz="1800" dirty="0" smtClean="0"/>
              <a:t>Natural </a:t>
            </a:r>
            <a:r>
              <a:rPr lang="es-ES" sz="1800" dirty="0" err="1" smtClean="0"/>
              <a:t>forest</a:t>
            </a:r>
            <a:r>
              <a:rPr lang="es-ES" sz="1800" dirty="0" smtClean="0"/>
              <a:t> </a:t>
            </a:r>
            <a:r>
              <a:rPr lang="es-ES" sz="1800" dirty="0" err="1" smtClean="0"/>
              <a:t>community</a:t>
            </a:r>
            <a:r>
              <a:rPr lang="es-ES" sz="1800" dirty="0" smtClean="0"/>
              <a:t>: </a:t>
            </a:r>
            <a:r>
              <a:rPr lang="es-ES" sz="1800" b="1" i="1" dirty="0" err="1" smtClean="0"/>
              <a:t>Blechno</a:t>
            </a:r>
            <a:r>
              <a:rPr lang="es-ES" sz="1800" b="1" i="1" dirty="0" smtClean="0"/>
              <a:t> </a:t>
            </a:r>
            <a:r>
              <a:rPr lang="es-ES" sz="1800" b="1" i="1" dirty="0" err="1" smtClean="0"/>
              <a:t>spicanti</a:t>
            </a:r>
            <a:r>
              <a:rPr lang="es-ES" sz="1800" b="1" i="1" dirty="0" smtClean="0"/>
              <a:t> -</a:t>
            </a:r>
            <a:r>
              <a:rPr lang="es-ES" sz="1800" b="1" i="1" dirty="0" err="1" smtClean="0"/>
              <a:t>Querceto</a:t>
            </a:r>
            <a:r>
              <a:rPr lang="es-ES" sz="1800" b="1" i="1" dirty="0" smtClean="0"/>
              <a:t> </a:t>
            </a:r>
            <a:r>
              <a:rPr lang="es-ES" sz="1800" b="1" i="1" dirty="0" err="1" smtClean="0"/>
              <a:t>roboris</a:t>
            </a:r>
            <a:r>
              <a:rPr lang="es-ES" sz="1800" b="1" i="1" dirty="0" smtClean="0"/>
              <a:t> </a:t>
            </a:r>
            <a:r>
              <a:rPr lang="es-ES" sz="1800" b="1" i="1" dirty="0" err="1" smtClean="0"/>
              <a:t>sigmetum</a:t>
            </a:r>
            <a:r>
              <a:rPr lang="es-ES" sz="1800" b="1" i="1" dirty="0" smtClean="0"/>
              <a:t> facies </a:t>
            </a:r>
            <a:r>
              <a:rPr lang="es-ES" sz="1800" b="1" i="1" dirty="0" err="1" smtClean="0"/>
              <a:t>Fagus</a:t>
            </a:r>
            <a:r>
              <a:rPr lang="es-ES" sz="1800" b="1" i="1" dirty="0" smtClean="0"/>
              <a:t> </a:t>
            </a:r>
            <a:r>
              <a:rPr lang="es-ES" sz="1800" b="1" i="1" dirty="0" err="1" smtClean="0"/>
              <a:t>sylvatica</a:t>
            </a:r>
            <a:r>
              <a:rPr lang="es-ES" sz="1800" b="1" i="1" dirty="0" smtClean="0"/>
              <a:t>. (</a:t>
            </a:r>
            <a:r>
              <a:rPr lang="es-ES" sz="1800" b="1" i="1" dirty="0" err="1"/>
              <a:t>O</a:t>
            </a:r>
            <a:r>
              <a:rPr lang="es-ES" sz="1800" b="1" i="1" dirty="0" err="1" smtClean="0"/>
              <a:t>ligotrofic</a:t>
            </a:r>
            <a:r>
              <a:rPr lang="es-ES" sz="1800" b="1" i="1" dirty="0" smtClean="0"/>
              <a:t> </a:t>
            </a:r>
            <a:r>
              <a:rPr lang="es-ES" sz="1800" b="1" i="1" dirty="0" err="1" smtClean="0"/>
              <a:t>oak</a:t>
            </a:r>
            <a:r>
              <a:rPr lang="es-ES" sz="1800" b="1" i="1" dirty="0" smtClean="0"/>
              <a:t> </a:t>
            </a:r>
            <a:r>
              <a:rPr lang="es-ES" sz="1800" b="1" i="1" dirty="0" err="1" smtClean="0"/>
              <a:t>forest</a:t>
            </a:r>
            <a:r>
              <a:rPr lang="es-ES" sz="1800" b="1" i="1" dirty="0" smtClean="0"/>
              <a:t> </a:t>
            </a:r>
            <a:r>
              <a:rPr lang="es-ES" sz="1800" b="1" i="1" dirty="0" err="1" smtClean="0"/>
              <a:t>with</a:t>
            </a:r>
            <a:r>
              <a:rPr lang="es-ES" sz="1800" b="1" i="1" dirty="0" smtClean="0"/>
              <a:t> </a:t>
            </a:r>
            <a:r>
              <a:rPr lang="es-ES" sz="1800" b="1" i="1" dirty="0" err="1" smtClean="0"/>
              <a:t>beech</a:t>
            </a:r>
            <a:r>
              <a:rPr lang="es-ES" sz="1800" b="1" i="1" dirty="0" smtClean="0"/>
              <a:t>)</a:t>
            </a:r>
          </a:p>
          <a:p>
            <a:pPr algn="just"/>
            <a:r>
              <a:rPr lang="es-ES" sz="1800" dirty="0" err="1" smtClean="0"/>
              <a:t>Number</a:t>
            </a:r>
            <a:r>
              <a:rPr lang="es-ES" sz="1800" dirty="0" smtClean="0"/>
              <a:t> of </a:t>
            </a:r>
            <a:r>
              <a:rPr lang="es-ES" sz="1800" dirty="0" err="1" smtClean="0"/>
              <a:t>trees</a:t>
            </a:r>
            <a:r>
              <a:rPr lang="es-ES" sz="1800" dirty="0" smtClean="0"/>
              <a:t> (N/ha):  </a:t>
            </a:r>
            <a:r>
              <a:rPr lang="es-ES" sz="1800" b="1" dirty="0" smtClean="0"/>
              <a:t>443</a:t>
            </a:r>
          </a:p>
          <a:p>
            <a:pPr algn="just"/>
            <a:r>
              <a:rPr lang="es-ES" sz="1800" dirty="0" smtClean="0"/>
              <a:t>Basal </a:t>
            </a:r>
            <a:r>
              <a:rPr lang="es-ES" sz="1800" dirty="0" err="1" smtClean="0"/>
              <a:t>Area</a:t>
            </a:r>
            <a:r>
              <a:rPr lang="es-ES" sz="1800" dirty="0" smtClean="0"/>
              <a:t> (m</a:t>
            </a:r>
            <a:r>
              <a:rPr lang="es-ES" sz="1800" baseline="30000" dirty="0" smtClean="0"/>
              <a:t>2</a:t>
            </a:r>
            <a:r>
              <a:rPr lang="es-ES" sz="1800" dirty="0" smtClean="0"/>
              <a:t>/ha): </a:t>
            </a:r>
            <a:r>
              <a:rPr lang="es-ES" sz="1800" b="1" dirty="0" smtClean="0"/>
              <a:t>30,4</a:t>
            </a:r>
          </a:p>
          <a:p>
            <a:pPr algn="just">
              <a:spcAft>
                <a:spcPts val="1200"/>
              </a:spcAft>
            </a:pPr>
            <a:r>
              <a:rPr lang="es-ES" sz="1800" dirty="0" err="1" smtClean="0"/>
              <a:t>Volume</a:t>
            </a:r>
            <a:r>
              <a:rPr lang="es-ES" sz="1800" dirty="0" smtClean="0"/>
              <a:t> (m</a:t>
            </a:r>
            <a:r>
              <a:rPr lang="es-ES" sz="1800" baseline="30000" dirty="0" smtClean="0"/>
              <a:t>3</a:t>
            </a:r>
            <a:r>
              <a:rPr lang="es-ES" sz="1800" dirty="0" smtClean="0"/>
              <a:t>/ha): </a:t>
            </a:r>
            <a:r>
              <a:rPr lang="es-ES" sz="1800" b="1" dirty="0" smtClean="0"/>
              <a:t>207,1  </a:t>
            </a:r>
            <a:endParaRPr lang="es-ES" sz="1800" b="1" dirty="0"/>
          </a:p>
          <a:p>
            <a:pPr algn="just">
              <a:spcAft>
                <a:spcPts val="1200"/>
              </a:spcAft>
            </a:pPr>
            <a:r>
              <a:rPr lang="es-ES" sz="1800" dirty="0" err="1" smtClean="0"/>
              <a:t>Habitat</a:t>
            </a:r>
            <a:r>
              <a:rPr lang="es-ES" sz="1800" dirty="0" smtClean="0"/>
              <a:t> </a:t>
            </a:r>
            <a:r>
              <a:rPr lang="es-ES" sz="1800" dirty="0" err="1" smtClean="0"/>
              <a:t>value</a:t>
            </a:r>
            <a:r>
              <a:rPr lang="es-ES" sz="1800" dirty="0" smtClean="0"/>
              <a:t> (</a:t>
            </a:r>
            <a:r>
              <a:rPr lang="es-ES" sz="1800" dirty="0" err="1" smtClean="0"/>
              <a:t>points</a:t>
            </a:r>
            <a:r>
              <a:rPr lang="es-ES" sz="1800" dirty="0" smtClean="0"/>
              <a:t>): </a:t>
            </a:r>
            <a:r>
              <a:rPr lang="es-ES" sz="1800" b="1" dirty="0" smtClean="0"/>
              <a:t>7.933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443" y="3994332"/>
            <a:ext cx="3697235" cy="2324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820" y="815349"/>
            <a:ext cx="3174479" cy="3178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5126884" y="6318466"/>
            <a:ext cx="39069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 err="1" smtClean="0"/>
              <a:t>Image</a:t>
            </a:r>
            <a:r>
              <a:rPr lang="es-ES" sz="1600" b="1" dirty="0" smtClean="0"/>
              <a:t>: </a:t>
            </a:r>
            <a:r>
              <a:rPr lang="es-ES" sz="1600" dirty="0" smtClean="0"/>
              <a:t>DBH </a:t>
            </a:r>
            <a:r>
              <a:rPr lang="es-ES" sz="1600" dirty="0" err="1" smtClean="0"/>
              <a:t>distribution</a:t>
            </a:r>
            <a:r>
              <a:rPr lang="es-ES" sz="1600" dirty="0" smtClean="0"/>
              <a:t> of </a:t>
            </a:r>
            <a:r>
              <a:rPr lang="es-ES" sz="1600" dirty="0" err="1" smtClean="0"/>
              <a:t>the</a:t>
            </a:r>
            <a:r>
              <a:rPr lang="es-ES" sz="1600" dirty="0" smtClean="0"/>
              <a:t> </a:t>
            </a:r>
            <a:r>
              <a:rPr lang="es-ES" sz="1600" dirty="0" err="1" smtClean="0"/>
              <a:t>marteloscope</a:t>
            </a:r>
            <a:endParaRPr lang="es-ES" sz="1600" dirty="0"/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-108520" y="277060"/>
            <a:ext cx="9361040" cy="41563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200" b="1" dirty="0"/>
              <a:t>FONFARAON MARTELOSCOPE </a:t>
            </a: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1370353" y="-27384"/>
            <a:ext cx="7772400" cy="3165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FONFARAÓN MARTELOSCOPE</a:t>
            </a:r>
            <a:endParaRPr lang="es-E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3399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40" y="789016"/>
            <a:ext cx="5853488" cy="3140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2699792" y="2736304"/>
            <a:ext cx="288032" cy="36004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133" y="3213373"/>
            <a:ext cx="4883150" cy="345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6494195" y="5646004"/>
            <a:ext cx="288032" cy="36004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CuadroTexto"/>
          <p:cNvSpPr txBox="1"/>
          <p:nvPr/>
        </p:nvSpPr>
        <p:spPr>
          <a:xfrm>
            <a:off x="4572000" y="896034"/>
            <a:ext cx="167174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2000" dirty="0" err="1" smtClean="0"/>
              <a:t>Image</a:t>
            </a:r>
            <a:r>
              <a:rPr lang="es-ES" sz="2000" dirty="0" smtClean="0"/>
              <a:t> of 1946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7452320" y="3447092"/>
            <a:ext cx="157895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dirty="0" err="1" smtClean="0"/>
              <a:t>Image</a:t>
            </a:r>
            <a:r>
              <a:rPr lang="es-ES" dirty="0" smtClean="0"/>
              <a:t>  of 2020</a:t>
            </a:r>
          </a:p>
        </p:txBody>
      </p:sp>
      <p:cxnSp>
        <p:nvCxnSpPr>
          <p:cNvPr id="10" name="9 Conector recto de flecha"/>
          <p:cNvCxnSpPr>
            <a:endCxn id="4" idx="3"/>
          </p:cNvCxnSpPr>
          <p:nvPr/>
        </p:nvCxnSpPr>
        <p:spPr>
          <a:xfrm flipH="1">
            <a:off x="2987824" y="2296015"/>
            <a:ext cx="1382530" cy="62030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14 Conector recto de flecha"/>
          <p:cNvCxnSpPr>
            <a:stCxn id="20" idx="2"/>
          </p:cNvCxnSpPr>
          <p:nvPr/>
        </p:nvCxnSpPr>
        <p:spPr>
          <a:xfrm>
            <a:off x="5053812" y="2310014"/>
            <a:ext cx="1584399" cy="33359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19 CuadroTexto"/>
          <p:cNvSpPr txBox="1"/>
          <p:nvPr/>
        </p:nvSpPr>
        <p:spPr>
          <a:xfrm>
            <a:off x="4179181" y="1940682"/>
            <a:ext cx="1749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MARTELOSCOPE</a:t>
            </a:r>
            <a:endParaRPr lang="es-ES" b="1" dirty="0"/>
          </a:p>
        </p:txBody>
      </p:sp>
      <p:sp>
        <p:nvSpPr>
          <p:cNvPr id="14" name="2 Marcador de contenido"/>
          <p:cNvSpPr txBox="1">
            <a:spLocks/>
          </p:cNvSpPr>
          <p:nvPr/>
        </p:nvSpPr>
        <p:spPr>
          <a:xfrm>
            <a:off x="149528" y="4052428"/>
            <a:ext cx="4220826" cy="23328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s-ES" sz="2000" b="1" dirty="0" smtClean="0"/>
              <a:t>INTEREST IN THE MARTELOSCOPE</a:t>
            </a:r>
            <a:r>
              <a:rPr lang="es-ES" sz="2000" dirty="0" smtClean="0"/>
              <a:t>:</a:t>
            </a:r>
          </a:p>
          <a:p>
            <a:pPr algn="just">
              <a:spcAft>
                <a:spcPts val="600"/>
              </a:spcAft>
            </a:pPr>
            <a:r>
              <a:rPr lang="es-ES" sz="1800" dirty="0" err="1" smtClean="0"/>
              <a:t>Faculty</a:t>
            </a:r>
            <a:r>
              <a:rPr lang="es-ES" sz="1800" dirty="0" smtClean="0"/>
              <a:t> of </a:t>
            </a:r>
            <a:r>
              <a:rPr lang="es-ES" sz="1800" dirty="0" err="1" smtClean="0"/>
              <a:t>Forest</a:t>
            </a:r>
            <a:r>
              <a:rPr lang="es-ES" sz="1800" dirty="0" smtClean="0"/>
              <a:t> </a:t>
            </a:r>
            <a:r>
              <a:rPr lang="es-ES" sz="1800" dirty="0" err="1" smtClean="0"/>
              <a:t>Science</a:t>
            </a:r>
            <a:r>
              <a:rPr lang="es-ES" sz="1800" dirty="0" smtClean="0"/>
              <a:t>, </a:t>
            </a:r>
            <a:r>
              <a:rPr lang="es-ES" sz="1800" dirty="0" err="1" smtClean="0"/>
              <a:t>University</a:t>
            </a:r>
            <a:r>
              <a:rPr lang="es-ES" sz="1800" dirty="0" smtClean="0"/>
              <a:t> of Oviedo, to </a:t>
            </a:r>
            <a:r>
              <a:rPr lang="es-ES" sz="1800" dirty="0" err="1" smtClean="0"/>
              <a:t>take</a:t>
            </a:r>
            <a:r>
              <a:rPr lang="es-ES" sz="1800" dirty="0" smtClean="0"/>
              <a:t> </a:t>
            </a:r>
            <a:r>
              <a:rPr lang="es-ES" sz="1800" dirty="0" err="1" smtClean="0"/>
              <a:t>the</a:t>
            </a:r>
            <a:r>
              <a:rPr lang="es-ES" sz="1800" dirty="0" smtClean="0"/>
              <a:t> </a:t>
            </a:r>
            <a:r>
              <a:rPr lang="es-ES" sz="1800" dirty="0" err="1" smtClean="0"/>
              <a:t>students</a:t>
            </a:r>
            <a:r>
              <a:rPr lang="es-ES" sz="1800" dirty="0" smtClean="0"/>
              <a:t> of </a:t>
            </a:r>
            <a:r>
              <a:rPr lang="es-ES" sz="1800" dirty="0" err="1" smtClean="0"/>
              <a:t>silviculture</a:t>
            </a:r>
            <a:r>
              <a:rPr lang="es-ES" sz="1800" dirty="0" smtClean="0"/>
              <a:t> to </a:t>
            </a:r>
            <a:r>
              <a:rPr lang="es-ES" sz="1800" dirty="0" err="1" smtClean="0"/>
              <a:t>make</a:t>
            </a:r>
            <a:r>
              <a:rPr lang="es-ES" sz="1800" dirty="0" smtClean="0"/>
              <a:t> </a:t>
            </a:r>
            <a:r>
              <a:rPr lang="es-ES" sz="1800" dirty="0" err="1" smtClean="0"/>
              <a:t>sign</a:t>
            </a:r>
            <a:r>
              <a:rPr lang="es-ES" sz="1800" dirty="0" smtClean="0"/>
              <a:t> practica and </a:t>
            </a:r>
            <a:r>
              <a:rPr lang="es-ES" sz="1800" dirty="0" err="1" smtClean="0"/>
              <a:t>discuss</a:t>
            </a:r>
            <a:r>
              <a:rPr lang="es-ES" sz="1800" dirty="0" smtClean="0"/>
              <a:t>.</a:t>
            </a:r>
          </a:p>
          <a:p>
            <a:pPr algn="just">
              <a:spcAft>
                <a:spcPts val="600"/>
              </a:spcAft>
            </a:pPr>
            <a:r>
              <a:rPr lang="es-ES" sz="1800" dirty="0" err="1" smtClean="0"/>
              <a:t>Foresters</a:t>
            </a:r>
            <a:r>
              <a:rPr lang="es-ES" sz="1800" dirty="0" smtClean="0"/>
              <a:t> </a:t>
            </a:r>
            <a:r>
              <a:rPr lang="es-ES" sz="1800" dirty="0" err="1" smtClean="0"/>
              <a:t>school</a:t>
            </a:r>
            <a:r>
              <a:rPr lang="es-ES" sz="1800" dirty="0" smtClean="0"/>
              <a:t> of Tineo </a:t>
            </a:r>
            <a:r>
              <a:rPr lang="es-ES" sz="1800" dirty="0" err="1" smtClean="0"/>
              <a:t>for</a:t>
            </a:r>
            <a:r>
              <a:rPr lang="es-ES" sz="1800" dirty="0" smtClean="0"/>
              <a:t> practica.</a:t>
            </a:r>
          </a:p>
          <a:p>
            <a:pPr algn="just"/>
            <a:r>
              <a:rPr lang="es-ES" sz="1800" dirty="0" err="1" smtClean="0"/>
              <a:t>Forest</a:t>
            </a:r>
            <a:r>
              <a:rPr lang="es-ES" sz="1800" dirty="0" smtClean="0"/>
              <a:t> </a:t>
            </a:r>
            <a:r>
              <a:rPr lang="es-ES" sz="1800" dirty="0" err="1" smtClean="0"/>
              <a:t>Service</a:t>
            </a:r>
            <a:r>
              <a:rPr lang="es-ES" sz="1800" dirty="0" smtClean="0"/>
              <a:t> to </a:t>
            </a:r>
            <a:r>
              <a:rPr lang="es-ES" sz="1800" dirty="0" err="1" smtClean="0"/>
              <a:t>make</a:t>
            </a:r>
            <a:r>
              <a:rPr lang="es-ES" sz="1800" dirty="0" smtClean="0"/>
              <a:t> practica </a:t>
            </a:r>
            <a:r>
              <a:rPr lang="es-ES" sz="1800" dirty="0" err="1" smtClean="0"/>
              <a:t>with</a:t>
            </a:r>
            <a:r>
              <a:rPr lang="es-ES" sz="1800" dirty="0" smtClean="0"/>
              <a:t> </a:t>
            </a:r>
            <a:r>
              <a:rPr lang="es-ES" sz="1800" dirty="0" err="1" smtClean="0"/>
              <a:t>forest</a:t>
            </a:r>
            <a:r>
              <a:rPr lang="es-ES" sz="1800" dirty="0" smtClean="0"/>
              <a:t> </a:t>
            </a:r>
            <a:r>
              <a:rPr lang="es-ES" sz="1800" dirty="0" err="1" smtClean="0"/>
              <a:t>rangers</a:t>
            </a:r>
            <a:r>
              <a:rPr lang="es-ES" sz="1800" dirty="0" smtClean="0"/>
              <a:t>.</a:t>
            </a:r>
            <a:endParaRPr lang="es-ES" sz="1800" dirty="0"/>
          </a:p>
        </p:txBody>
      </p:sp>
      <p:sp>
        <p:nvSpPr>
          <p:cNvPr id="16" name="1 Título"/>
          <p:cNvSpPr txBox="1">
            <a:spLocks/>
          </p:cNvSpPr>
          <p:nvPr/>
        </p:nvSpPr>
        <p:spPr>
          <a:xfrm>
            <a:off x="-108520" y="277060"/>
            <a:ext cx="9361040" cy="41563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200" b="1" dirty="0"/>
              <a:t>FONFARAON MARTELOSCOPE </a:t>
            </a:r>
          </a:p>
        </p:txBody>
      </p:sp>
      <p:sp>
        <p:nvSpPr>
          <p:cNvPr id="17" name="1 Título"/>
          <p:cNvSpPr txBox="1">
            <a:spLocks/>
          </p:cNvSpPr>
          <p:nvPr/>
        </p:nvSpPr>
        <p:spPr>
          <a:xfrm>
            <a:off x="1370353" y="-27384"/>
            <a:ext cx="7772400" cy="3165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FONFARAÓN MARTELOSCOPE</a:t>
            </a:r>
            <a:endParaRPr lang="es-E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753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258" y="1890965"/>
            <a:ext cx="6014568" cy="4525963"/>
          </a:xfrm>
        </p:spPr>
      </p:pic>
      <p:sp>
        <p:nvSpPr>
          <p:cNvPr id="5" name="4 Llamada rectangular"/>
          <p:cNvSpPr/>
          <p:nvPr/>
        </p:nvSpPr>
        <p:spPr>
          <a:xfrm>
            <a:off x="1457130" y="2634114"/>
            <a:ext cx="4176464" cy="1175199"/>
          </a:xfrm>
          <a:prstGeom prst="wedgeRectCallout">
            <a:avLst>
              <a:gd name="adj1" fmla="val 3230"/>
              <a:gd name="adj2" fmla="val 1367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108520" y="277060"/>
            <a:ext cx="9361040" cy="41563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s-ES" sz="3200" b="1" dirty="0" smtClean="0"/>
              <a:t>ASTURIAS IN EUROPE</a:t>
            </a:r>
            <a:endParaRPr lang="es-ES" sz="3200" b="1" dirty="0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08720"/>
            <a:ext cx="5705031" cy="2900594"/>
          </a:xfrm>
          <a:prstGeom prst="rect">
            <a:avLst/>
          </a:prstGeom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1370353" y="-27384"/>
            <a:ext cx="7772400" cy="3165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FONFARAÓN MARTELOSCOPE</a:t>
            </a:r>
            <a:endParaRPr lang="es-E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84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20" y="836712"/>
            <a:ext cx="8002760" cy="5849077"/>
          </a:xfrm>
        </p:spPr>
      </p:pic>
      <p:sp>
        <p:nvSpPr>
          <p:cNvPr id="5" name="4 Elipse"/>
          <p:cNvSpPr/>
          <p:nvPr/>
        </p:nvSpPr>
        <p:spPr>
          <a:xfrm>
            <a:off x="971600" y="4509120"/>
            <a:ext cx="216024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-108520" y="277060"/>
            <a:ext cx="9361040" cy="41563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s-ES" sz="3200" b="1" dirty="0" smtClean="0"/>
              <a:t>THE CLIMATE OF ASTURIAS</a:t>
            </a:r>
            <a:endParaRPr lang="es-ES" sz="3200" b="1" dirty="0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1370353" y="-27384"/>
            <a:ext cx="7772400" cy="3165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FONFARAÓN MARTELOSCOPE</a:t>
            </a:r>
            <a:endParaRPr lang="es-E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268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0" y="824517"/>
            <a:ext cx="9144000" cy="400110"/>
          </a:xfrm>
          <a:prstGeom prst="rect">
            <a:avLst/>
          </a:prstGeom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 smtClean="0"/>
              <a:t>MEAN ANNUAL RAINFALL</a:t>
            </a:r>
            <a:endParaRPr lang="es-ES" sz="2000" b="1" dirty="0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866750"/>
            <a:ext cx="5829052" cy="2028652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282" y="1204335"/>
            <a:ext cx="2276718" cy="301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335055" y="4943363"/>
            <a:ext cx="3946818" cy="87578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" sz="1800" dirty="0" smtClean="0"/>
              <a:t>- Mean </a:t>
            </a:r>
            <a:r>
              <a:rPr lang="es-ES" sz="1800" dirty="0" err="1" smtClean="0"/>
              <a:t>Annual</a:t>
            </a:r>
            <a:r>
              <a:rPr lang="es-ES" sz="1800" dirty="0" smtClean="0"/>
              <a:t> </a:t>
            </a:r>
            <a:r>
              <a:rPr lang="es-ES" sz="1800" dirty="0" err="1" smtClean="0"/>
              <a:t>Temperature</a:t>
            </a:r>
            <a:r>
              <a:rPr lang="es-ES" sz="1800" dirty="0" smtClean="0"/>
              <a:t> of </a:t>
            </a:r>
            <a:r>
              <a:rPr lang="es-ES" sz="1800" dirty="0" err="1" smtClean="0"/>
              <a:t>Leitariegos</a:t>
            </a:r>
            <a:r>
              <a:rPr lang="es-ES" sz="1800" dirty="0" smtClean="0"/>
              <a:t> (1525 </a:t>
            </a:r>
            <a:r>
              <a:rPr lang="es-ES" sz="1800" dirty="0" smtClean="0"/>
              <a:t>m) </a:t>
            </a:r>
            <a:r>
              <a:rPr lang="es-ES" sz="1800" dirty="0" smtClean="0"/>
              <a:t>(</a:t>
            </a:r>
            <a:r>
              <a:rPr lang="es-ES" sz="1800" dirty="0" err="1" smtClean="0"/>
              <a:t>vegetation</a:t>
            </a:r>
            <a:r>
              <a:rPr lang="es-ES" sz="1800" dirty="0" smtClean="0"/>
              <a:t> </a:t>
            </a:r>
            <a:r>
              <a:rPr lang="es-ES" sz="1800" dirty="0" err="1" smtClean="0"/>
              <a:t>level</a:t>
            </a:r>
            <a:r>
              <a:rPr lang="es-ES" sz="1800" dirty="0" smtClean="0"/>
              <a:t>  </a:t>
            </a:r>
            <a:r>
              <a:rPr lang="es-ES" sz="1800" dirty="0" err="1" smtClean="0"/>
              <a:t>montane</a:t>
            </a:r>
            <a:r>
              <a:rPr lang="es-ES" sz="1800" dirty="0" smtClean="0"/>
              <a:t>): </a:t>
            </a:r>
            <a:r>
              <a:rPr lang="es-ES" sz="1800" b="1" dirty="0" smtClean="0"/>
              <a:t>6,2ºC </a:t>
            </a:r>
          </a:p>
          <a:p>
            <a:pPr marL="0" indent="0" algn="just">
              <a:buNone/>
            </a:pPr>
            <a:r>
              <a:rPr lang="es-ES" sz="1800" dirty="0" smtClean="0"/>
              <a:t>-   Mean </a:t>
            </a:r>
            <a:r>
              <a:rPr lang="es-ES" sz="1800" dirty="0" err="1"/>
              <a:t>Annual</a:t>
            </a:r>
            <a:r>
              <a:rPr lang="es-ES" sz="1800" dirty="0"/>
              <a:t> </a:t>
            </a:r>
            <a:r>
              <a:rPr lang="es-ES" sz="1800" dirty="0" err="1" smtClean="0"/>
              <a:t>Temperature</a:t>
            </a:r>
            <a:r>
              <a:rPr lang="es-ES" sz="1800" dirty="0" smtClean="0"/>
              <a:t> of Carreño </a:t>
            </a:r>
            <a:r>
              <a:rPr lang="es-ES" sz="1800" dirty="0"/>
              <a:t> </a:t>
            </a:r>
            <a:r>
              <a:rPr lang="es-ES" sz="1800" dirty="0" smtClean="0"/>
              <a:t>(</a:t>
            </a:r>
            <a:r>
              <a:rPr lang="es-ES" sz="1800" dirty="0" err="1" smtClean="0"/>
              <a:t>vegetation</a:t>
            </a:r>
            <a:r>
              <a:rPr lang="es-ES" sz="1800" dirty="0" smtClean="0"/>
              <a:t> </a:t>
            </a:r>
            <a:r>
              <a:rPr lang="es-ES" sz="1800" dirty="0" err="1" smtClean="0"/>
              <a:t>level</a:t>
            </a:r>
            <a:r>
              <a:rPr lang="es-ES" sz="1800" dirty="0" smtClean="0"/>
              <a:t> </a:t>
            </a:r>
            <a:r>
              <a:rPr lang="es-ES" sz="1800" dirty="0" err="1" smtClean="0"/>
              <a:t>foothill</a:t>
            </a:r>
            <a:r>
              <a:rPr lang="es-ES" sz="1800" dirty="0" smtClean="0"/>
              <a:t>): </a:t>
            </a:r>
            <a:r>
              <a:rPr lang="es-ES" sz="1800" b="1" dirty="0" smtClean="0"/>
              <a:t>13,7ºC</a:t>
            </a:r>
          </a:p>
          <a:p>
            <a:pPr algn="just"/>
            <a:endParaRPr lang="es-ES" sz="1800" dirty="0"/>
          </a:p>
        </p:txBody>
      </p:sp>
      <p:sp>
        <p:nvSpPr>
          <p:cNvPr id="11" name="10 CuadroTexto"/>
          <p:cNvSpPr txBox="1"/>
          <p:nvPr/>
        </p:nvSpPr>
        <p:spPr>
          <a:xfrm>
            <a:off x="0" y="4201819"/>
            <a:ext cx="9144000" cy="400110"/>
          </a:xfrm>
          <a:prstGeom prst="rect">
            <a:avLst/>
          </a:prstGeom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000" b="1"/>
            </a:lvl1pPr>
          </a:lstStyle>
          <a:p>
            <a:r>
              <a:rPr lang="es-ES" dirty="0"/>
              <a:t>MEAN ANNUAL TEMPERATURE</a:t>
            </a: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8" t="2885" r="14455"/>
          <a:stretch/>
        </p:blipFill>
        <p:spPr>
          <a:xfrm>
            <a:off x="4281874" y="4800979"/>
            <a:ext cx="4629881" cy="2035045"/>
          </a:xfrm>
          <a:prstGeom prst="rect">
            <a:avLst/>
          </a:prstGeom>
        </p:spPr>
      </p:pic>
      <p:sp>
        <p:nvSpPr>
          <p:cNvPr id="12" name="11 Llamada rectangular"/>
          <p:cNvSpPr/>
          <p:nvPr/>
        </p:nvSpPr>
        <p:spPr>
          <a:xfrm>
            <a:off x="7498838" y="6117438"/>
            <a:ext cx="1412918" cy="614642"/>
          </a:xfrm>
          <a:prstGeom prst="wedgeRectCallout">
            <a:avLst>
              <a:gd name="adj1" fmla="val -189972"/>
              <a:gd name="adj2" fmla="val -2781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LEITARIEGOS 6,2ºC </a:t>
            </a:r>
            <a:endParaRPr lang="es-ES" dirty="0"/>
          </a:p>
        </p:txBody>
      </p:sp>
      <p:sp>
        <p:nvSpPr>
          <p:cNvPr id="13" name="12 Llamada rectangular"/>
          <p:cNvSpPr/>
          <p:nvPr/>
        </p:nvSpPr>
        <p:spPr>
          <a:xfrm>
            <a:off x="3813815" y="1407928"/>
            <a:ext cx="1339646" cy="580454"/>
          </a:xfrm>
          <a:prstGeom prst="wedgeRectCallout">
            <a:avLst>
              <a:gd name="adj1" fmla="val -133606"/>
              <a:gd name="adj2" fmla="val 13751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CARREÑO </a:t>
            </a:r>
          </a:p>
          <a:p>
            <a:pPr algn="ctr"/>
            <a:r>
              <a:rPr lang="es-ES" dirty="0" smtClean="0">
                <a:solidFill>
                  <a:schemeClr val="tx1"/>
                </a:solidFill>
              </a:rPr>
              <a:t>860 mm</a:t>
            </a:r>
          </a:p>
        </p:txBody>
      </p:sp>
      <p:sp>
        <p:nvSpPr>
          <p:cNvPr id="14" name="11 Llamada rectangular"/>
          <p:cNvSpPr/>
          <p:nvPr/>
        </p:nvSpPr>
        <p:spPr>
          <a:xfrm>
            <a:off x="3792091" y="3178579"/>
            <a:ext cx="1412918" cy="614642"/>
          </a:xfrm>
          <a:prstGeom prst="wedgeRectCallout">
            <a:avLst>
              <a:gd name="adj1" fmla="val -189972"/>
              <a:gd name="adj2" fmla="val -2781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LEITARIEGOS 1666 mm</a:t>
            </a:r>
            <a:endParaRPr lang="es-ES" dirty="0"/>
          </a:p>
        </p:txBody>
      </p:sp>
      <p:sp>
        <p:nvSpPr>
          <p:cNvPr id="15" name="12 Llamada rectangular"/>
          <p:cNvSpPr/>
          <p:nvPr/>
        </p:nvSpPr>
        <p:spPr>
          <a:xfrm>
            <a:off x="7572110" y="4653136"/>
            <a:ext cx="1339646" cy="580454"/>
          </a:xfrm>
          <a:prstGeom prst="wedgeRectCallout">
            <a:avLst>
              <a:gd name="adj1" fmla="val -136709"/>
              <a:gd name="adj2" fmla="val 9454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CARREÑO </a:t>
            </a:r>
          </a:p>
          <a:p>
            <a:pPr algn="ctr"/>
            <a:r>
              <a:rPr lang="es-ES" dirty="0">
                <a:solidFill>
                  <a:schemeClr val="tx1"/>
                </a:solidFill>
              </a:rPr>
              <a:t>13,7ºC</a:t>
            </a:r>
          </a:p>
        </p:txBody>
      </p:sp>
      <p:sp>
        <p:nvSpPr>
          <p:cNvPr id="16" name="1 Título"/>
          <p:cNvSpPr txBox="1">
            <a:spLocks/>
          </p:cNvSpPr>
          <p:nvPr/>
        </p:nvSpPr>
        <p:spPr>
          <a:xfrm>
            <a:off x="-108520" y="277060"/>
            <a:ext cx="9361040" cy="41563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200" b="1" dirty="0"/>
              <a:t>RAINFALL AND TEMPERATURES IN ASTURIAS</a:t>
            </a:r>
          </a:p>
        </p:txBody>
      </p:sp>
      <p:sp>
        <p:nvSpPr>
          <p:cNvPr id="17" name="1 Título"/>
          <p:cNvSpPr txBox="1">
            <a:spLocks/>
          </p:cNvSpPr>
          <p:nvPr/>
        </p:nvSpPr>
        <p:spPr>
          <a:xfrm>
            <a:off x="1370353" y="-27384"/>
            <a:ext cx="7772400" cy="3165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FONFARAÓN MARTELOSCOPE</a:t>
            </a:r>
            <a:endParaRPr lang="es-E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02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790396"/>
            <a:ext cx="5442819" cy="297929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0396"/>
            <a:ext cx="4497742" cy="2998494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0" y="1093985"/>
            <a:ext cx="9144000" cy="2492990"/>
          </a:xfrm>
          <a:prstGeom prst="rect">
            <a:avLst/>
          </a:prstGeom>
          <a:solidFill>
            <a:schemeClr val="bg1"/>
          </a:solidFill>
          <a:ln w="19050" cap="rnd"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dirty="0" err="1" smtClean="0"/>
              <a:t>Pedunculate</a:t>
            </a:r>
            <a:r>
              <a:rPr lang="en-GB" b="1" dirty="0" smtClean="0"/>
              <a:t> </a:t>
            </a:r>
            <a:r>
              <a:rPr lang="en-GB" b="1" dirty="0"/>
              <a:t>oak </a:t>
            </a:r>
            <a:r>
              <a:rPr lang="en-GB" b="1" dirty="0" smtClean="0"/>
              <a:t>forests (</a:t>
            </a:r>
            <a:r>
              <a:rPr lang="en-GB" b="1" i="1" dirty="0" err="1" smtClean="0"/>
              <a:t>Quercus</a:t>
            </a:r>
            <a:r>
              <a:rPr lang="en-GB" b="1" i="1" dirty="0" smtClean="0"/>
              <a:t> </a:t>
            </a:r>
            <a:r>
              <a:rPr lang="en-GB" b="1" i="1" dirty="0" err="1"/>
              <a:t>robur</a:t>
            </a:r>
            <a:r>
              <a:rPr lang="en-GB" b="1" i="1" dirty="0"/>
              <a:t>) </a:t>
            </a:r>
            <a:r>
              <a:rPr lang="en-GB" dirty="0"/>
              <a:t>(foothill forest</a:t>
            </a:r>
            <a:r>
              <a:rPr lang="en-GB" dirty="0" smtClean="0"/>
              <a:t>)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dirty="0" smtClean="0"/>
              <a:t>Sessile </a:t>
            </a:r>
            <a:r>
              <a:rPr lang="en-GB" b="1" dirty="0"/>
              <a:t>oak </a:t>
            </a:r>
            <a:r>
              <a:rPr lang="en-GB" b="1" dirty="0" smtClean="0"/>
              <a:t>forests </a:t>
            </a:r>
            <a:r>
              <a:rPr lang="en-GB" b="1" i="1" dirty="0" smtClean="0"/>
              <a:t>(</a:t>
            </a:r>
            <a:r>
              <a:rPr lang="en-GB" b="1" i="1" dirty="0" err="1" smtClean="0"/>
              <a:t>Quercus</a:t>
            </a:r>
            <a:r>
              <a:rPr lang="en-GB" b="1" i="1" dirty="0" smtClean="0"/>
              <a:t> </a:t>
            </a:r>
            <a:r>
              <a:rPr lang="en-GB" b="1" i="1" dirty="0" err="1"/>
              <a:t>petraea</a:t>
            </a:r>
            <a:r>
              <a:rPr lang="en-GB" b="1" i="1" dirty="0"/>
              <a:t>) </a:t>
            </a:r>
            <a:r>
              <a:rPr lang="en-GB" i="1" dirty="0"/>
              <a:t>(</a:t>
            </a:r>
            <a:r>
              <a:rPr lang="en-GB" i="1" dirty="0" smtClean="0"/>
              <a:t>montane </a:t>
            </a:r>
            <a:r>
              <a:rPr lang="en-GB" i="1" dirty="0"/>
              <a:t>forest</a:t>
            </a:r>
            <a:r>
              <a:rPr lang="en-GB" i="1" dirty="0" smtClean="0"/>
              <a:t>)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dirty="0" err="1" smtClean="0"/>
              <a:t>Pyrinean</a:t>
            </a:r>
            <a:r>
              <a:rPr lang="en-GB" b="1" dirty="0" smtClean="0"/>
              <a:t> </a:t>
            </a:r>
            <a:r>
              <a:rPr lang="en-GB" b="1" dirty="0"/>
              <a:t>oak </a:t>
            </a:r>
            <a:r>
              <a:rPr lang="en-GB" b="1" dirty="0" smtClean="0"/>
              <a:t>forests </a:t>
            </a:r>
            <a:r>
              <a:rPr lang="en-GB" b="1" i="1" dirty="0" smtClean="0"/>
              <a:t>(</a:t>
            </a:r>
            <a:r>
              <a:rPr lang="en-GB" b="1" i="1" dirty="0" err="1" smtClean="0"/>
              <a:t>Quercus</a:t>
            </a:r>
            <a:r>
              <a:rPr lang="en-GB" b="1" i="1" dirty="0" smtClean="0"/>
              <a:t> </a:t>
            </a:r>
            <a:r>
              <a:rPr lang="en-GB" b="1" i="1" dirty="0" err="1"/>
              <a:t>pyrenaica</a:t>
            </a:r>
            <a:r>
              <a:rPr lang="en-GB" b="1" i="1" dirty="0"/>
              <a:t>) </a:t>
            </a:r>
            <a:r>
              <a:rPr lang="en-GB" i="1" dirty="0"/>
              <a:t>(</a:t>
            </a:r>
            <a:r>
              <a:rPr lang="en-GB" i="1" dirty="0" err="1" smtClean="0"/>
              <a:t>montane</a:t>
            </a:r>
            <a:r>
              <a:rPr lang="en-GB" i="1" dirty="0" smtClean="0"/>
              <a:t> </a:t>
            </a:r>
            <a:r>
              <a:rPr lang="en-GB" i="1" dirty="0"/>
              <a:t>and foothill forest</a:t>
            </a:r>
            <a:r>
              <a:rPr lang="en-GB" i="1" dirty="0" smtClean="0"/>
              <a:t>)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dirty="0" smtClean="0"/>
              <a:t>Beech forests</a:t>
            </a:r>
            <a:r>
              <a:rPr lang="en-GB" b="1" i="1" dirty="0" smtClean="0"/>
              <a:t>(</a:t>
            </a:r>
            <a:r>
              <a:rPr lang="en-GB" b="1" i="1" dirty="0" err="1" smtClean="0"/>
              <a:t>Fagus</a:t>
            </a:r>
            <a:r>
              <a:rPr lang="en-GB" b="1" i="1" dirty="0" smtClean="0"/>
              <a:t> </a:t>
            </a:r>
            <a:r>
              <a:rPr lang="en-GB" b="1" i="1" dirty="0" err="1"/>
              <a:t>sylvatica</a:t>
            </a:r>
            <a:r>
              <a:rPr lang="en-GB" b="1" i="1" dirty="0"/>
              <a:t>) </a:t>
            </a:r>
            <a:r>
              <a:rPr lang="en-GB" i="1" dirty="0"/>
              <a:t>(</a:t>
            </a:r>
            <a:r>
              <a:rPr lang="en-GB" i="1" dirty="0" err="1" smtClean="0"/>
              <a:t>montane</a:t>
            </a:r>
            <a:r>
              <a:rPr lang="en-GB" i="1" dirty="0" smtClean="0"/>
              <a:t> </a:t>
            </a:r>
            <a:r>
              <a:rPr lang="en-GB" i="1" dirty="0"/>
              <a:t>forest</a:t>
            </a:r>
            <a:r>
              <a:rPr lang="en-GB" i="1" dirty="0" smtClean="0"/>
              <a:t>)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dirty="0" smtClean="0"/>
              <a:t>Birch forests </a:t>
            </a:r>
            <a:r>
              <a:rPr lang="en-GB" b="1" i="1" dirty="0" smtClean="0"/>
              <a:t>(</a:t>
            </a:r>
            <a:r>
              <a:rPr lang="en-GB" b="1" i="1" dirty="0" err="1" smtClean="0"/>
              <a:t>Betula</a:t>
            </a:r>
            <a:r>
              <a:rPr lang="en-GB" b="1" i="1" dirty="0" smtClean="0"/>
              <a:t> </a:t>
            </a:r>
            <a:r>
              <a:rPr lang="en-GB" b="1" i="1" dirty="0" err="1"/>
              <a:t>celtiberica</a:t>
            </a:r>
            <a:r>
              <a:rPr lang="en-GB" b="1" i="1" dirty="0" smtClean="0"/>
              <a:t>,) </a:t>
            </a:r>
            <a:r>
              <a:rPr lang="en-GB" i="1" dirty="0"/>
              <a:t>(</a:t>
            </a:r>
            <a:r>
              <a:rPr lang="en-GB" i="1" dirty="0" err="1" smtClean="0"/>
              <a:t>montane</a:t>
            </a:r>
            <a:r>
              <a:rPr lang="en-GB" i="1" dirty="0" smtClean="0"/>
              <a:t> and foothill forest)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i="1" dirty="0" smtClean="0"/>
              <a:t>Chestnut forests (</a:t>
            </a:r>
            <a:r>
              <a:rPr lang="en-GB" b="1" i="1" dirty="0" err="1" smtClean="0"/>
              <a:t>Castanea</a:t>
            </a:r>
            <a:r>
              <a:rPr lang="en-GB" b="1" i="1" dirty="0" smtClean="0"/>
              <a:t> </a:t>
            </a:r>
            <a:r>
              <a:rPr lang="en-GB" b="1" i="1" dirty="0" err="1"/>
              <a:t>sativa</a:t>
            </a:r>
            <a:r>
              <a:rPr lang="en-GB" b="1" i="1" dirty="0" smtClean="0"/>
              <a:t>)</a:t>
            </a:r>
            <a:r>
              <a:rPr lang="en-GB" i="1" dirty="0" smtClean="0"/>
              <a:t> (</a:t>
            </a:r>
            <a:r>
              <a:rPr lang="en-GB" i="1" dirty="0" err="1" smtClean="0"/>
              <a:t>montane</a:t>
            </a:r>
            <a:r>
              <a:rPr lang="en-GB" i="1" dirty="0" smtClean="0"/>
              <a:t> and foothill forest)</a:t>
            </a:r>
            <a:r>
              <a:rPr lang="en-GB" b="1" i="1" dirty="0" smtClean="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b="1" i="1" dirty="0" smtClean="0"/>
              <a:t>Temperate broadleaf and mixed forest </a:t>
            </a:r>
            <a:r>
              <a:rPr lang="en-GB" b="1" i="1" dirty="0"/>
              <a:t>(</a:t>
            </a:r>
            <a:r>
              <a:rPr lang="en-GB" b="1" i="1" dirty="0" err="1"/>
              <a:t>Quercus</a:t>
            </a:r>
            <a:r>
              <a:rPr lang="en-GB" b="1" i="1" dirty="0"/>
              <a:t> </a:t>
            </a:r>
            <a:r>
              <a:rPr lang="en-GB" b="1" i="1" dirty="0" err="1" smtClean="0"/>
              <a:t>robur</a:t>
            </a:r>
            <a:r>
              <a:rPr lang="en-GB" b="1" i="1" dirty="0" smtClean="0"/>
              <a:t>, </a:t>
            </a:r>
            <a:r>
              <a:rPr lang="en-GB" b="1" i="1" dirty="0" err="1"/>
              <a:t>Castanea</a:t>
            </a:r>
            <a:r>
              <a:rPr lang="en-GB" b="1" i="1" dirty="0"/>
              <a:t> </a:t>
            </a:r>
            <a:r>
              <a:rPr lang="en-GB" b="1" i="1" dirty="0" err="1"/>
              <a:t>sativa</a:t>
            </a:r>
            <a:r>
              <a:rPr lang="en-GB" b="1" i="1" dirty="0"/>
              <a:t>, </a:t>
            </a:r>
            <a:r>
              <a:rPr lang="en-GB" b="1" i="1" dirty="0" err="1"/>
              <a:t>Betula</a:t>
            </a:r>
            <a:r>
              <a:rPr lang="en-GB" b="1" i="1" dirty="0"/>
              <a:t> </a:t>
            </a:r>
            <a:r>
              <a:rPr lang="en-GB" b="1" i="1" dirty="0" err="1"/>
              <a:t>celtiberica</a:t>
            </a:r>
            <a:r>
              <a:rPr lang="en-GB" b="1" i="1" dirty="0"/>
              <a:t>)</a:t>
            </a:r>
            <a:endParaRPr lang="es-ES" b="1" dirty="0"/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-108520" y="277060"/>
            <a:ext cx="9361040" cy="41563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800" b="1" dirty="0"/>
              <a:t>DIFFERENT TYPES OF NATIVE WOODLAND IN </a:t>
            </a:r>
            <a:r>
              <a:rPr lang="es-ES" sz="2800" b="1" dirty="0" smtClean="0"/>
              <a:t>ASTURIAS</a:t>
            </a:r>
            <a:endParaRPr lang="es-ES" sz="2800" b="1" dirty="0"/>
          </a:p>
        </p:txBody>
      </p:sp>
      <p:sp>
        <p:nvSpPr>
          <p:cNvPr id="11" name="Rectángulo 10"/>
          <p:cNvSpPr/>
          <p:nvPr/>
        </p:nvSpPr>
        <p:spPr>
          <a:xfrm>
            <a:off x="3555726" y="663079"/>
            <a:ext cx="18165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(SIMPLIFIED)</a:t>
            </a:r>
            <a:endParaRPr lang="es-ES" sz="4400" dirty="0"/>
          </a:p>
        </p:txBody>
      </p:sp>
      <p:sp>
        <p:nvSpPr>
          <p:cNvPr id="12" name="5 CuadroTexto"/>
          <p:cNvSpPr txBox="1"/>
          <p:nvPr/>
        </p:nvSpPr>
        <p:spPr>
          <a:xfrm>
            <a:off x="0" y="4209856"/>
            <a:ext cx="4463987" cy="369332"/>
          </a:xfrm>
          <a:prstGeom prst="rect">
            <a:avLst/>
          </a:prstGeom>
          <a:solidFill>
            <a:srgbClr val="FFFFFF">
              <a:alpha val="67059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 err="1"/>
              <a:t>O</a:t>
            </a:r>
            <a:r>
              <a:rPr lang="es-ES" dirty="0" err="1" smtClean="0"/>
              <a:t>ak</a:t>
            </a:r>
            <a:r>
              <a:rPr lang="es-ES" dirty="0" smtClean="0"/>
              <a:t> </a:t>
            </a:r>
            <a:r>
              <a:rPr lang="es-ES" dirty="0" err="1" smtClean="0"/>
              <a:t>forest</a:t>
            </a:r>
            <a:r>
              <a:rPr lang="es-ES" dirty="0" smtClean="0"/>
              <a:t> </a:t>
            </a:r>
            <a:r>
              <a:rPr lang="es-ES" dirty="0" err="1" smtClean="0"/>
              <a:t>with</a:t>
            </a:r>
            <a:r>
              <a:rPr lang="es-ES" dirty="0" smtClean="0"/>
              <a:t> </a:t>
            </a:r>
            <a:r>
              <a:rPr lang="es-ES" dirty="0" err="1" smtClean="0"/>
              <a:t>beech</a:t>
            </a:r>
            <a:endParaRPr lang="es-ES" dirty="0" smtClean="0"/>
          </a:p>
        </p:txBody>
      </p:sp>
      <p:sp>
        <p:nvSpPr>
          <p:cNvPr id="13" name="5 CuadroTexto"/>
          <p:cNvSpPr txBox="1"/>
          <p:nvPr/>
        </p:nvSpPr>
        <p:spPr>
          <a:xfrm>
            <a:off x="4447875" y="4223815"/>
            <a:ext cx="4696126" cy="369332"/>
          </a:xfrm>
          <a:prstGeom prst="rect">
            <a:avLst/>
          </a:prstGeom>
          <a:solidFill>
            <a:srgbClr val="FFFFFF">
              <a:alpha val="67059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 err="1"/>
              <a:t>Birch</a:t>
            </a:r>
            <a:r>
              <a:rPr lang="es-ES" dirty="0"/>
              <a:t> </a:t>
            </a:r>
            <a:r>
              <a:rPr lang="es-ES" dirty="0" err="1"/>
              <a:t>forest</a:t>
            </a:r>
            <a:r>
              <a:rPr lang="es-ES" dirty="0"/>
              <a:t> </a:t>
            </a:r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1370353" y="-27384"/>
            <a:ext cx="7772400" cy="3165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FONFARAÓN MARTELOSCOPE</a:t>
            </a:r>
            <a:endParaRPr lang="es-E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502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19" y="731449"/>
            <a:ext cx="7776864" cy="4401526"/>
          </a:xfrm>
          <a:prstGeom prst="rect">
            <a:avLst/>
          </a:prstGeom>
        </p:spPr>
      </p:pic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7055243"/>
              </p:ext>
            </p:extLst>
          </p:nvPr>
        </p:nvGraphicFramePr>
        <p:xfrm>
          <a:off x="378232" y="968787"/>
          <a:ext cx="8387535" cy="39268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5808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275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0190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090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_tradnl" sz="2000" b="1" dirty="0" smtClean="0">
                          <a:effectLst/>
                        </a:rPr>
                        <a:t>SPECIES</a:t>
                      </a:r>
                      <a:endParaRPr lang="es-ES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_tradnl" sz="2000" b="1" dirty="0" smtClean="0">
                          <a:effectLst/>
                        </a:rPr>
                        <a:t>AREA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_tradnl" sz="2000" b="1" dirty="0" smtClean="0">
                          <a:effectLst/>
                        </a:rPr>
                        <a:t>(</a:t>
                      </a:r>
                      <a:r>
                        <a:rPr lang="es-ES_tradnl" sz="2000" b="1" dirty="0">
                          <a:effectLst/>
                        </a:rPr>
                        <a:t>1973</a:t>
                      </a:r>
                      <a:r>
                        <a:rPr lang="es-ES_tradnl" sz="2000" b="1" dirty="0" smtClean="0">
                          <a:effectLst/>
                        </a:rPr>
                        <a:t>)</a:t>
                      </a:r>
                      <a:r>
                        <a:rPr lang="es-ES" sz="2000" b="1" baseline="0" dirty="0" smtClean="0">
                          <a:effectLst/>
                        </a:rPr>
                        <a:t> </a:t>
                      </a:r>
                      <a:r>
                        <a:rPr lang="es-ES_tradnl" sz="2000" b="1" dirty="0" smtClean="0">
                          <a:effectLst/>
                        </a:rPr>
                        <a:t>(</a:t>
                      </a:r>
                      <a:r>
                        <a:rPr lang="es-ES_tradnl" sz="2000" b="1" dirty="0">
                          <a:effectLst/>
                        </a:rPr>
                        <a:t>ha)</a:t>
                      </a:r>
                      <a:endParaRPr lang="es-ES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_tradnl" sz="2000" b="1" dirty="0" smtClean="0">
                          <a:effectLst/>
                        </a:rPr>
                        <a:t>AREA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_tradnl" sz="2000" b="1" dirty="0" smtClean="0">
                          <a:effectLst/>
                        </a:rPr>
                        <a:t> </a:t>
                      </a:r>
                      <a:r>
                        <a:rPr lang="es-ES_tradnl" sz="2000" b="1" dirty="0">
                          <a:effectLst/>
                        </a:rPr>
                        <a:t>(2010</a:t>
                      </a:r>
                      <a:r>
                        <a:rPr lang="es-ES_tradnl" sz="2000" b="1" dirty="0" smtClean="0">
                          <a:effectLst/>
                        </a:rPr>
                        <a:t>)</a:t>
                      </a:r>
                      <a:r>
                        <a:rPr lang="es-ES" sz="2000" b="1" baseline="0" dirty="0" smtClean="0">
                          <a:effectLst/>
                        </a:rPr>
                        <a:t> </a:t>
                      </a:r>
                      <a:r>
                        <a:rPr lang="es-ES_tradnl" sz="2000" b="1" dirty="0" smtClean="0">
                          <a:effectLst/>
                        </a:rPr>
                        <a:t>(</a:t>
                      </a:r>
                      <a:r>
                        <a:rPr lang="es-ES_tradnl" sz="2000" b="1" dirty="0">
                          <a:effectLst/>
                        </a:rPr>
                        <a:t>ha)</a:t>
                      </a:r>
                      <a:endParaRPr lang="es-ES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03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 dirty="0" err="1">
                          <a:effectLst/>
                        </a:rPr>
                        <a:t>Chestnut</a:t>
                      </a:r>
                      <a:r>
                        <a:rPr lang="es-ES" sz="2000" dirty="0">
                          <a:effectLst/>
                        </a:rPr>
                        <a:t> (</a:t>
                      </a:r>
                      <a:r>
                        <a:rPr lang="es-ES" sz="2000" i="1" dirty="0">
                          <a:effectLst/>
                        </a:rPr>
                        <a:t>C. sativa</a:t>
                      </a:r>
                      <a:r>
                        <a:rPr lang="es-ES" sz="2000" dirty="0">
                          <a:effectLst/>
                        </a:rPr>
                        <a:t>)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 dirty="0">
                          <a:effectLst/>
                        </a:rPr>
                        <a:t>48.000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 dirty="0">
                          <a:effectLst/>
                        </a:rPr>
                        <a:t>80.000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035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 dirty="0" err="1" smtClean="0">
                          <a:effectLst/>
                        </a:rPr>
                        <a:t>Oaks</a:t>
                      </a:r>
                      <a:r>
                        <a:rPr lang="es-ES" sz="2000" dirty="0" smtClean="0">
                          <a:effectLst/>
                        </a:rPr>
                        <a:t> (</a:t>
                      </a:r>
                      <a:r>
                        <a:rPr lang="es-ES" sz="2000" i="1" dirty="0" smtClean="0">
                          <a:effectLst/>
                        </a:rPr>
                        <a:t>Q. </a:t>
                      </a:r>
                      <a:r>
                        <a:rPr lang="es-ES" sz="2000" i="1" dirty="0" err="1" smtClean="0">
                          <a:effectLst/>
                        </a:rPr>
                        <a:t>robur</a:t>
                      </a:r>
                      <a:r>
                        <a:rPr lang="es-ES" sz="2000" i="1" dirty="0" smtClean="0">
                          <a:effectLst/>
                        </a:rPr>
                        <a:t>, Q. </a:t>
                      </a:r>
                      <a:r>
                        <a:rPr lang="es-ES" sz="2000" i="1" dirty="0" err="1" smtClean="0">
                          <a:effectLst/>
                        </a:rPr>
                        <a:t>petraea</a:t>
                      </a:r>
                      <a:r>
                        <a:rPr lang="es-ES" sz="2000" dirty="0" smtClean="0">
                          <a:effectLst/>
                        </a:rPr>
                        <a:t>)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 dirty="0">
                          <a:effectLst/>
                        </a:rPr>
                        <a:t>18.000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 dirty="0">
                          <a:effectLst/>
                        </a:rPr>
                        <a:t>39.000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035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 dirty="0" err="1">
                          <a:effectLst/>
                        </a:rPr>
                        <a:t>Birch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 dirty="0">
                          <a:effectLst/>
                        </a:rPr>
                        <a:t> 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 dirty="0">
                          <a:effectLst/>
                        </a:rPr>
                        <a:t>13.000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24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 dirty="0" err="1" smtClean="0">
                          <a:effectLst/>
                        </a:rPr>
                        <a:t>Temperate</a:t>
                      </a:r>
                      <a:r>
                        <a:rPr lang="es-ES" sz="2000" baseline="0" dirty="0" smtClean="0">
                          <a:effectLst/>
                        </a:rPr>
                        <a:t> </a:t>
                      </a:r>
                      <a:r>
                        <a:rPr lang="es-ES" sz="2000" baseline="0" dirty="0" err="1" smtClean="0">
                          <a:effectLst/>
                        </a:rPr>
                        <a:t>b</a:t>
                      </a:r>
                      <a:r>
                        <a:rPr lang="es-ES" sz="2000" dirty="0" err="1" smtClean="0">
                          <a:effectLst/>
                        </a:rPr>
                        <a:t>roadleaf</a:t>
                      </a:r>
                      <a:r>
                        <a:rPr lang="es-ES" sz="2000" dirty="0" smtClean="0">
                          <a:effectLst/>
                        </a:rPr>
                        <a:t> and </a:t>
                      </a:r>
                      <a:r>
                        <a:rPr lang="es-ES" sz="2000" dirty="0" err="1" smtClean="0">
                          <a:effectLst/>
                        </a:rPr>
                        <a:t>mixed</a:t>
                      </a:r>
                      <a:r>
                        <a:rPr lang="es-ES" sz="2000" dirty="0" smtClean="0">
                          <a:effectLst/>
                        </a:rPr>
                        <a:t> </a:t>
                      </a:r>
                      <a:r>
                        <a:rPr lang="es-ES" sz="2000" dirty="0" err="1">
                          <a:effectLst/>
                        </a:rPr>
                        <a:t>forest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 dirty="0">
                          <a:effectLst/>
                        </a:rPr>
                        <a:t> 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 dirty="0">
                          <a:effectLst/>
                        </a:rPr>
                        <a:t>95.000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035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 dirty="0" err="1" smtClean="0">
                          <a:effectLst/>
                        </a:rPr>
                        <a:t>Beech</a:t>
                      </a:r>
                      <a:r>
                        <a:rPr lang="es-ES" sz="2000" dirty="0" smtClean="0">
                          <a:effectLst/>
                        </a:rPr>
                        <a:t> </a:t>
                      </a:r>
                      <a:r>
                        <a:rPr lang="es-ES" sz="2000" i="1" dirty="0" smtClean="0">
                          <a:effectLst/>
                        </a:rPr>
                        <a:t>(F. </a:t>
                      </a:r>
                      <a:r>
                        <a:rPr lang="es-ES" sz="2000" i="1" dirty="0" err="1" smtClean="0">
                          <a:effectLst/>
                        </a:rPr>
                        <a:t>sylvatica</a:t>
                      </a:r>
                      <a:r>
                        <a:rPr lang="es-ES" sz="2000" i="1" dirty="0" smtClean="0">
                          <a:effectLst/>
                        </a:rPr>
                        <a:t>)</a:t>
                      </a:r>
                      <a:endParaRPr lang="es-ES" sz="2000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 dirty="0">
                          <a:effectLst/>
                        </a:rPr>
                        <a:t>39.000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 dirty="0">
                          <a:effectLst/>
                        </a:rPr>
                        <a:t>68.000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035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 dirty="0" err="1" smtClean="0">
                          <a:effectLst/>
                        </a:rPr>
                        <a:t>Maritime</a:t>
                      </a:r>
                      <a:r>
                        <a:rPr lang="es-ES" sz="2000" baseline="0" dirty="0" smtClean="0">
                          <a:effectLst/>
                        </a:rPr>
                        <a:t> </a:t>
                      </a:r>
                      <a:r>
                        <a:rPr lang="es-ES" sz="2000" baseline="0" dirty="0" err="1" smtClean="0">
                          <a:effectLst/>
                        </a:rPr>
                        <a:t>pine</a:t>
                      </a:r>
                      <a:r>
                        <a:rPr lang="es-ES" sz="2000" baseline="0" dirty="0" smtClean="0">
                          <a:effectLst/>
                        </a:rPr>
                        <a:t> (</a:t>
                      </a:r>
                      <a:r>
                        <a:rPr lang="es-ES" sz="2000" i="1" dirty="0" err="1" smtClean="0">
                          <a:effectLst/>
                        </a:rPr>
                        <a:t>Pinus</a:t>
                      </a:r>
                      <a:r>
                        <a:rPr lang="es-ES" sz="2000" i="1" dirty="0" smtClean="0">
                          <a:effectLst/>
                        </a:rPr>
                        <a:t> </a:t>
                      </a:r>
                      <a:r>
                        <a:rPr lang="es-ES" sz="2000" i="1" dirty="0" err="1" smtClean="0">
                          <a:effectLst/>
                        </a:rPr>
                        <a:t>pinaster</a:t>
                      </a:r>
                      <a:r>
                        <a:rPr lang="es-ES" sz="2000" dirty="0" smtClean="0">
                          <a:effectLst/>
                        </a:rPr>
                        <a:t>)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 dirty="0">
                          <a:effectLst/>
                        </a:rPr>
                        <a:t>45.000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 dirty="0">
                          <a:effectLst/>
                        </a:rPr>
                        <a:t>22.500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824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 dirty="0">
                          <a:effectLst/>
                        </a:rPr>
                        <a:t>Monterrey </a:t>
                      </a:r>
                      <a:r>
                        <a:rPr lang="es-ES" sz="2000" dirty="0" err="1">
                          <a:effectLst/>
                        </a:rPr>
                        <a:t>pine</a:t>
                      </a:r>
                      <a:r>
                        <a:rPr lang="es-ES" sz="2000" dirty="0">
                          <a:effectLst/>
                        </a:rPr>
                        <a:t> (</a:t>
                      </a:r>
                      <a:r>
                        <a:rPr lang="es-ES" sz="2000" i="1" dirty="0">
                          <a:effectLst/>
                        </a:rPr>
                        <a:t>P. radiata</a:t>
                      </a:r>
                      <a:r>
                        <a:rPr lang="es-ES" sz="2000" dirty="0">
                          <a:effectLst/>
                        </a:rPr>
                        <a:t>)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 dirty="0">
                          <a:effectLst/>
                        </a:rPr>
                        <a:t>26.000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 dirty="0">
                          <a:effectLst/>
                        </a:rPr>
                        <a:t>25.000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824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 dirty="0" err="1">
                          <a:effectLst/>
                        </a:rPr>
                        <a:t>Scots</a:t>
                      </a:r>
                      <a:r>
                        <a:rPr lang="es-ES" sz="2000" dirty="0">
                          <a:effectLst/>
                        </a:rPr>
                        <a:t> </a:t>
                      </a:r>
                      <a:r>
                        <a:rPr lang="es-ES" sz="2000" dirty="0" err="1">
                          <a:effectLst/>
                        </a:rPr>
                        <a:t>pine</a:t>
                      </a:r>
                      <a:r>
                        <a:rPr lang="es-ES" sz="2000" dirty="0">
                          <a:effectLst/>
                        </a:rPr>
                        <a:t> (</a:t>
                      </a:r>
                      <a:r>
                        <a:rPr lang="es-ES" sz="2000" i="1" dirty="0">
                          <a:effectLst/>
                        </a:rPr>
                        <a:t>P. </a:t>
                      </a:r>
                      <a:r>
                        <a:rPr lang="es-ES" sz="2000" i="1" dirty="0" err="1">
                          <a:effectLst/>
                        </a:rPr>
                        <a:t>sylvestris</a:t>
                      </a:r>
                      <a:r>
                        <a:rPr lang="es-ES" sz="2000" dirty="0">
                          <a:effectLst/>
                        </a:rPr>
                        <a:t>)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 dirty="0">
                          <a:effectLst/>
                        </a:rPr>
                        <a:t>18.000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 dirty="0">
                          <a:effectLst/>
                        </a:rPr>
                        <a:t>8.000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9035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 dirty="0" err="1" smtClean="0">
                          <a:effectLst/>
                        </a:rPr>
                        <a:t>Eucalyptus</a:t>
                      </a:r>
                      <a:r>
                        <a:rPr lang="es-ES" sz="2000" dirty="0" smtClean="0">
                          <a:effectLst/>
                        </a:rPr>
                        <a:t> </a:t>
                      </a:r>
                      <a:r>
                        <a:rPr lang="es-ES" sz="2000" i="1" dirty="0" smtClean="0">
                          <a:effectLst/>
                        </a:rPr>
                        <a:t>(E. </a:t>
                      </a:r>
                      <a:r>
                        <a:rPr lang="es-ES" sz="2000" i="1" dirty="0" err="1" smtClean="0">
                          <a:effectLst/>
                        </a:rPr>
                        <a:t>globulus</a:t>
                      </a:r>
                      <a:r>
                        <a:rPr lang="es-ES" sz="2000" dirty="0" smtClean="0">
                          <a:effectLst/>
                        </a:rPr>
                        <a:t>)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 dirty="0">
                          <a:effectLst/>
                        </a:rPr>
                        <a:t>25.500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2000" dirty="0">
                          <a:effectLst/>
                        </a:rPr>
                        <a:t>60.000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3" name="2 CuadroTexto"/>
          <p:cNvSpPr txBox="1"/>
          <p:nvPr/>
        </p:nvSpPr>
        <p:spPr>
          <a:xfrm>
            <a:off x="704217" y="5092254"/>
            <a:ext cx="50685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Above: Forest Map of Asturias (1862)</a:t>
            </a:r>
          </a:p>
          <a:p>
            <a:r>
              <a:rPr lang="en-GB" sz="1600" i="1" dirty="0" smtClean="0"/>
              <a:t>Yellow: beech</a:t>
            </a:r>
          </a:p>
          <a:p>
            <a:r>
              <a:rPr lang="en-GB" sz="1600" i="1" dirty="0" smtClean="0"/>
              <a:t>Brown: oaks</a:t>
            </a:r>
          </a:p>
          <a:p>
            <a:r>
              <a:rPr lang="en-GB" sz="1600" i="1" dirty="0" smtClean="0"/>
              <a:t>Green: different shrubs (heather landscape</a:t>
            </a:r>
            <a:r>
              <a:rPr lang="es-ES" sz="1600" i="1" dirty="0" smtClean="0"/>
              <a:t>)</a:t>
            </a:r>
          </a:p>
          <a:p>
            <a:r>
              <a:rPr lang="es-ES" sz="1600" i="1" dirty="0" smtClean="0"/>
              <a:t>White: </a:t>
            </a:r>
            <a:r>
              <a:rPr lang="es-ES" sz="1600" i="1" dirty="0" err="1" smtClean="0"/>
              <a:t>agriculture</a:t>
            </a:r>
            <a:r>
              <a:rPr lang="es-ES" sz="1600" i="1" dirty="0" smtClean="0"/>
              <a:t> </a:t>
            </a:r>
            <a:r>
              <a:rPr lang="es-ES" sz="1600" i="1" dirty="0" err="1" smtClean="0"/>
              <a:t>surface</a:t>
            </a:r>
            <a:endParaRPr lang="es-ES" sz="1600" i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5436096" y="5301208"/>
            <a:ext cx="3468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s-E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Forest</a:t>
            </a:r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Inventories</a:t>
            </a:r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-108520" y="277060"/>
            <a:ext cx="9361040" cy="41563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200" b="1" dirty="0"/>
              <a:t>THE EVOLUTION OF OUR FORESTS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1370353" y="-27384"/>
            <a:ext cx="7772400" cy="3165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FONFARAÓN MARTELOSCOPE</a:t>
            </a:r>
            <a:endParaRPr lang="es-E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2591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07504" y="5702231"/>
            <a:ext cx="70537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 err="1" smtClean="0"/>
              <a:t>Source</a:t>
            </a:r>
            <a:r>
              <a:rPr lang="es-ES" sz="1600" b="1" dirty="0" smtClean="0"/>
              <a:t>: </a:t>
            </a:r>
            <a:r>
              <a:rPr lang="es-ES" sz="1600" dirty="0" smtClean="0"/>
              <a:t>4th. </a:t>
            </a:r>
            <a:r>
              <a:rPr lang="es-ES" sz="1600" dirty="0" err="1" smtClean="0"/>
              <a:t>National</a:t>
            </a:r>
            <a:r>
              <a:rPr lang="es-ES" sz="1600" dirty="0" smtClean="0"/>
              <a:t> </a:t>
            </a:r>
            <a:r>
              <a:rPr lang="es-ES" sz="1600" dirty="0" err="1" smtClean="0"/>
              <a:t>Forest</a:t>
            </a:r>
            <a:r>
              <a:rPr lang="es-ES" sz="1600" dirty="0" smtClean="0"/>
              <a:t> </a:t>
            </a:r>
            <a:r>
              <a:rPr lang="es-ES" sz="1600" dirty="0" err="1" smtClean="0"/>
              <a:t>Inventory</a:t>
            </a:r>
            <a:r>
              <a:rPr lang="es-ES" sz="1600" dirty="0" smtClean="0"/>
              <a:t> and </a:t>
            </a:r>
            <a:r>
              <a:rPr lang="es-ES" sz="1600" dirty="0" err="1" smtClean="0"/>
              <a:t>statistic</a:t>
            </a:r>
            <a:r>
              <a:rPr lang="es-ES" sz="1600" dirty="0" smtClean="0"/>
              <a:t> of </a:t>
            </a:r>
            <a:r>
              <a:rPr lang="es-ES" sz="1600" dirty="0" err="1" smtClean="0"/>
              <a:t>the</a:t>
            </a:r>
            <a:r>
              <a:rPr lang="es-ES" sz="1600" dirty="0" smtClean="0"/>
              <a:t> Regional </a:t>
            </a:r>
            <a:r>
              <a:rPr lang="es-ES" sz="1600" dirty="0" err="1" smtClean="0"/>
              <a:t>Forest</a:t>
            </a:r>
            <a:r>
              <a:rPr lang="es-ES" sz="1600" dirty="0" smtClean="0"/>
              <a:t> </a:t>
            </a:r>
            <a:r>
              <a:rPr lang="es-ES" sz="1600" dirty="0" err="1" smtClean="0"/>
              <a:t>Service</a:t>
            </a:r>
            <a:endParaRPr lang="es-ES" sz="1600" dirty="0"/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9706345"/>
              </p:ext>
            </p:extLst>
          </p:nvPr>
        </p:nvGraphicFramePr>
        <p:xfrm>
          <a:off x="0" y="764704"/>
          <a:ext cx="9144000" cy="5692068"/>
        </p:xfrm>
        <a:graphic>
          <a:graphicData uri="http://schemas.openxmlformats.org/drawingml/2006/table">
            <a:tbl>
              <a:tblPr firstRow="1" bandRow="1"/>
              <a:tblGrid>
                <a:gridCol w="12339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69063">
                  <a:extLst>
                    <a:ext uri="{9D8B030D-6E8A-4147-A177-3AD203B41FA5}">
                      <a16:colId xmlns:a16="http://schemas.microsoft.com/office/drawing/2014/main" xmlns="" val="2099552795"/>
                    </a:ext>
                  </a:extLst>
                </a:gridCol>
                <a:gridCol w="174582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29896">
                  <a:extLst>
                    <a:ext uri="{9D8B030D-6E8A-4147-A177-3AD203B41FA5}">
                      <a16:colId xmlns:a16="http://schemas.microsoft.com/office/drawing/2014/main" xmlns="" val="4059531558"/>
                    </a:ext>
                  </a:extLst>
                </a:gridCol>
                <a:gridCol w="196528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849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kern="12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 </a:t>
                      </a:r>
                      <a:endParaRPr lang="es-ES" sz="18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B59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kern="12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SPECIES</a:t>
                      </a:r>
                      <a:endParaRPr lang="es-ES" sz="18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458" marR="64458" marT="32229" marB="32229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B59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kern="1200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AREA</a:t>
                      </a:r>
                      <a:r>
                        <a:rPr lang="es-ES" sz="1800" b="1" kern="1200" baseline="0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 (2010)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kern="1200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s-ES" sz="1800" b="1" kern="12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(ha)</a:t>
                      </a:r>
                      <a:endParaRPr lang="es-ES" sz="18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458" marR="64458" marT="32229" marB="32229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B59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kern="1200" dirty="0" smtClean="0">
                          <a:solidFill>
                            <a:srgbClr val="FFFFFF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ANNUAL </a:t>
                      </a:r>
                      <a:r>
                        <a:rPr lang="es-ES" sz="1800" b="1" kern="12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HARVEST (m</a:t>
                      </a:r>
                      <a:r>
                        <a:rPr lang="es-ES" sz="1800" b="1" kern="1200" baseline="300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3</a:t>
                      </a:r>
                      <a:r>
                        <a:rPr lang="es-ES" sz="1800" b="1" kern="12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)</a:t>
                      </a:r>
                      <a:endParaRPr lang="es-ES" sz="18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B59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8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458" marR="64458" marT="32229" marB="32229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B5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5451">
                <a:tc rowSpan="4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CULTIVATED FOREST</a:t>
                      </a:r>
                      <a:endParaRPr lang="es-ES" sz="18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0" i="1" kern="1200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Maritime</a:t>
                      </a:r>
                      <a:r>
                        <a:rPr lang="es-ES" sz="1800" b="0" i="1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s-ES" sz="1800" b="0" i="1" kern="1200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pine</a:t>
                      </a:r>
                      <a:endParaRPr lang="es-ES" sz="1800" b="0" i="1" kern="120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/>
                        <a:cs typeface="Arial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0" i="1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(P</a:t>
                      </a:r>
                      <a:r>
                        <a:rPr lang="es-ES" sz="1800" b="0" i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. </a:t>
                      </a:r>
                      <a:r>
                        <a:rPr lang="es-ES" sz="1800" b="0" i="1" kern="1200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pinaster</a:t>
                      </a:r>
                      <a:r>
                        <a:rPr lang="es-ES" sz="1800" b="0" i="1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)</a:t>
                      </a:r>
                      <a:endParaRPr lang="es-ES" sz="1800" b="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458" marR="64458" marT="32229" marB="32229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22.500</a:t>
                      </a:r>
                      <a:endParaRPr lang="es-ES" sz="18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458" marR="64458" marT="32229" marB="32229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67.000</a:t>
                      </a:r>
                      <a:endParaRPr lang="es-ES" sz="18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8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458" marR="64458" marT="32229" marB="32229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4951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Monterrey </a:t>
                      </a:r>
                      <a:r>
                        <a:rPr lang="es-ES" sz="1800" b="0" kern="12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pine</a:t>
                      </a:r>
                      <a:r>
                        <a:rPr lang="es-ES" sz="1800" b="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 </a:t>
                      </a:r>
                      <a:endParaRPr lang="es-ES" sz="1800" b="0" kern="1200" dirty="0" smtClean="0">
                        <a:solidFill>
                          <a:srgbClr val="000000"/>
                        </a:solidFill>
                        <a:effectLst/>
                        <a:latin typeface="+mj-lt"/>
                        <a:ea typeface="Times New Roman"/>
                        <a:cs typeface="Arial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0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(</a:t>
                      </a:r>
                      <a:r>
                        <a:rPr lang="es-ES" sz="1800" b="0" i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P. radiata</a:t>
                      </a:r>
                      <a:r>
                        <a:rPr lang="es-ES" sz="1800" b="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)</a:t>
                      </a:r>
                      <a:endParaRPr lang="es-ES" sz="1800" b="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458" marR="64458" marT="32229" marB="32229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25.000</a:t>
                      </a:r>
                      <a:endParaRPr lang="es-ES" sz="18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458" marR="64458" marT="32229" marB="32229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94.000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8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458" marR="64458" marT="32229" marB="32229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5451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0" kern="12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Scots</a:t>
                      </a:r>
                      <a:r>
                        <a:rPr lang="es-ES" sz="1800" b="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s-ES" sz="1800" b="0" kern="12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pine</a:t>
                      </a:r>
                      <a:endParaRPr lang="es-ES" sz="1800" b="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458" marR="64458" marT="32229" marB="32229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8.000</a:t>
                      </a:r>
                      <a:endParaRPr lang="es-ES" sz="18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458" marR="64458" marT="32229" marB="32229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24.000</a:t>
                      </a:r>
                      <a:endParaRPr lang="es-ES" sz="18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800" dirty="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64458" marR="64458" marT="32229" marB="32229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0201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0" i="1" kern="1200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/>
                          <a:cs typeface="Arial"/>
                        </a:rPr>
                        <a:t>Eucalyptus</a:t>
                      </a:r>
                      <a:r>
                        <a:rPr lang="es-ES" sz="1800" b="0" i="1" kern="1200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/>
                          <a:cs typeface="Arial"/>
                        </a:rPr>
                        <a:t> </a:t>
                      </a:r>
                      <a:r>
                        <a:rPr lang="es-ES" sz="1800" b="0" i="1" kern="1200" baseline="0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/>
                          <a:cs typeface="Arial"/>
                        </a:rPr>
                        <a:t>globulus</a:t>
                      </a:r>
                      <a:endParaRPr lang="es-ES" sz="1800" b="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458" marR="64458" marT="32229" marB="32229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60.000</a:t>
                      </a:r>
                      <a:endParaRPr lang="es-ES" sz="18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458" marR="64458" marT="32229" marB="32229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800.000</a:t>
                      </a:r>
                      <a:endParaRPr lang="es-ES" sz="18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93 % </a:t>
                      </a:r>
                      <a:r>
                        <a:rPr lang="es-ES" sz="1600" kern="12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private</a:t>
                      </a:r>
                      <a:r>
                        <a:rPr lang="es-ES" sz="160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s-ES" sz="1600" kern="12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property</a:t>
                      </a:r>
                      <a:endParaRPr lang="es-ES" sz="16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458" marR="64458" marT="32229" marB="32229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44750">
                <a:tc gridSpan="5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 </a:t>
                      </a:r>
                      <a:endParaRPr lang="es-ES" sz="18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A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40201">
                <a:tc rowSpan="5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1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NATIVE BROADLEAVED </a:t>
                      </a:r>
                      <a:r>
                        <a:rPr lang="es-ES" sz="1800" b="1" i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FOREST</a:t>
                      </a:r>
                      <a:endParaRPr lang="es-ES" sz="18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0" kern="1200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Chestnut</a:t>
                      </a:r>
                      <a:r>
                        <a:rPr lang="es-ES" sz="1800" b="0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 (</a:t>
                      </a:r>
                      <a:r>
                        <a:rPr lang="es-ES" sz="1800" b="0" i="1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C.</a:t>
                      </a:r>
                      <a:r>
                        <a:rPr lang="es-ES" sz="1800" b="0" i="1" kern="1200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 sativa</a:t>
                      </a:r>
                      <a:r>
                        <a:rPr lang="es-ES" sz="1800" b="0" kern="1200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)</a:t>
                      </a:r>
                      <a:endParaRPr lang="es-ES" sz="1800" b="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458" marR="64458" marT="32229" marB="32229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80.000</a:t>
                      </a:r>
                      <a:endParaRPr lang="es-ES" sz="18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458" marR="64458" marT="32229" marB="32229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25.000</a:t>
                      </a:r>
                      <a:endParaRPr lang="es-ES" sz="18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80 % </a:t>
                      </a:r>
                      <a:r>
                        <a:rPr lang="es-ES" sz="1600" kern="12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private</a:t>
                      </a:r>
                      <a:r>
                        <a:rPr lang="es-ES" sz="160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s-ES" sz="1600" kern="12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property</a:t>
                      </a:r>
                      <a:endParaRPr lang="es-ES" sz="16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458" marR="64458" marT="32229" marB="32229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29701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0" kern="12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Oaks</a:t>
                      </a:r>
                      <a:r>
                        <a:rPr lang="es-ES" sz="1800" b="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s-ES" sz="1800" b="0" i="1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(</a:t>
                      </a:r>
                      <a:r>
                        <a:rPr lang="es-ES" sz="1800" b="0" i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Q. </a:t>
                      </a:r>
                      <a:r>
                        <a:rPr lang="es-ES" sz="1800" b="0" i="1" kern="12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robur</a:t>
                      </a:r>
                      <a:r>
                        <a:rPr lang="es-ES" sz="1800" b="0" i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, Q. </a:t>
                      </a:r>
                      <a:r>
                        <a:rPr lang="es-ES" sz="1800" b="0" i="1" kern="12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petraea</a:t>
                      </a:r>
                      <a:r>
                        <a:rPr lang="es-ES" sz="1800" b="0" i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, Q. </a:t>
                      </a:r>
                      <a:r>
                        <a:rPr lang="es-ES" sz="1800" b="0" i="1" kern="12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pyrenaica</a:t>
                      </a:r>
                      <a:r>
                        <a:rPr lang="es-ES" sz="1800" b="0" i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)</a:t>
                      </a:r>
                      <a:endParaRPr lang="es-ES" sz="1800" b="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458" marR="64458" marT="32229" marB="32229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39.000</a:t>
                      </a:r>
                      <a:endParaRPr lang="es-ES" sz="18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458" marR="64458" marT="32229" marB="32229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6.000</a:t>
                      </a:r>
                      <a:endParaRPr lang="es-ES" sz="18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6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458" marR="64458" marT="32229" marB="32229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95451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0" kern="1200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Birch</a:t>
                      </a:r>
                      <a:r>
                        <a:rPr lang="es-ES" sz="1800" b="0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 (</a:t>
                      </a:r>
                      <a:r>
                        <a:rPr lang="es-ES" sz="1800" b="0" i="1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B.</a:t>
                      </a:r>
                      <a:r>
                        <a:rPr lang="es-ES" sz="1800" b="0" i="1" kern="1200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s-ES" sz="1800" b="0" i="1" kern="1200" baseline="0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celtiberica</a:t>
                      </a:r>
                      <a:r>
                        <a:rPr lang="es-ES" sz="1800" b="0" kern="1200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)</a:t>
                      </a:r>
                      <a:endParaRPr lang="es-ES" sz="1800" b="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458" marR="64458" marT="32229" marB="32229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13.500</a:t>
                      </a:r>
                      <a:endParaRPr lang="es-ES" sz="18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458" marR="64458" marT="32229" marB="32229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3.800</a:t>
                      </a:r>
                      <a:endParaRPr lang="es-ES" sz="18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600" dirty="0">
                        <a:effectLst/>
                        <a:latin typeface="+mj-lt"/>
                        <a:cs typeface="Times New Roman"/>
                      </a:endParaRPr>
                    </a:p>
                  </a:txBody>
                  <a:tcPr marL="64458" marR="64458" marT="32229" marB="32229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40201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0" kern="1200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Beech</a:t>
                      </a:r>
                      <a:r>
                        <a:rPr lang="es-ES" sz="1800" b="0" kern="1200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 (</a:t>
                      </a:r>
                      <a:r>
                        <a:rPr lang="es-ES" sz="1800" b="0" i="1" kern="1200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F. </a:t>
                      </a:r>
                      <a:r>
                        <a:rPr lang="es-ES" sz="1800" b="0" i="1" kern="1200" baseline="0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sylvatica</a:t>
                      </a:r>
                      <a:r>
                        <a:rPr lang="es-ES" sz="1800" b="0" kern="1200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)</a:t>
                      </a:r>
                      <a:endParaRPr lang="es-ES" sz="1800" b="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458" marR="64458" marT="32229" marB="32229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68.000</a:t>
                      </a:r>
                      <a:endParaRPr lang="es-ES" sz="18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458" marR="64458" marT="32229" marB="32229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1.700</a:t>
                      </a:r>
                      <a:endParaRPr lang="es-ES" sz="18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84 % </a:t>
                      </a:r>
                      <a:r>
                        <a:rPr lang="es-ES" sz="1600" kern="12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public</a:t>
                      </a:r>
                      <a:r>
                        <a:rPr lang="es-ES" sz="160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s-ES" sz="1600" kern="12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property</a:t>
                      </a:r>
                      <a:endParaRPr lang="es-ES" sz="16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458" marR="64458" marT="32229" marB="32229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629701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0" kern="1200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Temperate</a:t>
                      </a:r>
                      <a:r>
                        <a:rPr lang="es-ES" sz="1800" b="0" kern="1200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s-ES" sz="1800" b="0" kern="1200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broadleaf</a:t>
                      </a:r>
                      <a:r>
                        <a:rPr lang="es-ES" sz="1800" b="0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 and </a:t>
                      </a:r>
                      <a:r>
                        <a:rPr lang="es-ES" sz="1800" b="0" kern="1200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mixed</a:t>
                      </a:r>
                      <a:r>
                        <a:rPr lang="es-ES" sz="1800" b="0" kern="1200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s-ES" sz="1800" b="0" kern="1200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forest</a:t>
                      </a:r>
                      <a:r>
                        <a:rPr lang="es-ES" sz="1800" b="0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 </a:t>
                      </a:r>
                      <a:endParaRPr lang="es-ES" sz="1800" b="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458" marR="64458" marT="32229" marB="32229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/>
                          <a:cs typeface="Arial"/>
                        </a:rPr>
                        <a:t>95.000</a:t>
                      </a:r>
                      <a:endParaRPr lang="es-ES" sz="18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458" marR="64458" marT="32229" marB="32229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 </a:t>
                      </a:r>
                      <a:endParaRPr lang="es-ES" sz="18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Oaks</a:t>
                      </a:r>
                      <a:r>
                        <a:rPr lang="es-ES" sz="16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ES" sz="160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beech</a:t>
                      </a:r>
                      <a:r>
                        <a:rPr lang="es-ES" sz="16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ES" sz="160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chestnut</a:t>
                      </a:r>
                      <a:r>
                        <a:rPr lang="es-ES" sz="16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s-ES" sz="160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birch</a:t>
                      </a:r>
                      <a:r>
                        <a:rPr lang="es-ES" sz="16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ES" sz="160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mixed</a:t>
                      </a:r>
                      <a:endParaRPr lang="es-ES" sz="16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4458" marR="64458" marT="32229" marB="32229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11" name="1 Título"/>
          <p:cNvSpPr txBox="1">
            <a:spLocks/>
          </p:cNvSpPr>
          <p:nvPr/>
        </p:nvSpPr>
        <p:spPr>
          <a:xfrm>
            <a:off x="-108520" y="277060"/>
            <a:ext cx="9361040" cy="41563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200" b="1"/>
              <a:t>OUR WOODLANDS TODAY</a:t>
            </a:r>
            <a:endParaRPr lang="es-ES" sz="3200" b="1" dirty="0"/>
          </a:p>
        </p:txBody>
      </p:sp>
      <p:sp>
        <p:nvSpPr>
          <p:cNvPr id="13" name="1 CuadroTexto"/>
          <p:cNvSpPr txBox="1"/>
          <p:nvPr/>
        </p:nvSpPr>
        <p:spPr>
          <a:xfrm>
            <a:off x="0" y="6452286"/>
            <a:ext cx="7894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 smtClean="0"/>
              <a:t>Source</a:t>
            </a:r>
            <a:r>
              <a:rPr lang="es-ES" b="1" dirty="0" smtClean="0"/>
              <a:t>: </a:t>
            </a:r>
            <a:r>
              <a:rPr lang="es-ES" dirty="0" smtClean="0"/>
              <a:t>4th. </a:t>
            </a:r>
            <a:r>
              <a:rPr lang="es-ES" dirty="0" err="1" smtClean="0"/>
              <a:t>National</a:t>
            </a:r>
            <a:r>
              <a:rPr lang="es-ES" dirty="0" smtClean="0"/>
              <a:t> </a:t>
            </a:r>
            <a:r>
              <a:rPr lang="es-ES" dirty="0" err="1" smtClean="0"/>
              <a:t>Forest</a:t>
            </a:r>
            <a:r>
              <a:rPr lang="es-ES" dirty="0" smtClean="0"/>
              <a:t> </a:t>
            </a:r>
            <a:r>
              <a:rPr lang="es-ES" dirty="0" err="1" smtClean="0"/>
              <a:t>Inventory</a:t>
            </a:r>
            <a:r>
              <a:rPr lang="es-ES" dirty="0" smtClean="0"/>
              <a:t> and </a:t>
            </a:r>
            <a:r>
              <a:rPr lang="es-ES" dirty="0" err="1" smtClean="0"/>
              <a:t>statistic</a:t>
            </a:r>
            <a:r>
              <a:rPr lang="es-ES" dirty="0" smtClean="0"/>
              <a:t> of </a:t>
            </a:r>
            <a:r>
              <a:rPr lang="es-ES" dirty="0" err="1" smtClean="0"/>
              <a:t>the</a:t>
            </a:r>
            <a:r>
              <a:rPr lang="es-ES" dirty="0" smtClean="0"/>
              <a:t> Regional </a:t>
            </a:r>
            <a:r>
              <a:rPr lang="es-ES" dirty="0" err="1" smtClean="0"/>
              <a:t>Forest</a:t>
            </a:r>
            <a:r>
              <a:rPr lang="es-ES" dirty="0" smtClean="0"/>
              <a:t> </a:t>
            </a:r>
            <a:r>
              <a:rPr lang="es-ES" dirty="0" err="1" smtClean="0"/>
              <a:t>Service</a:t>
            </a:r>
            <a:endParaRPr lang="es-ES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1370353" y="-27384"/>
            <a:ext cx="7772400" cy="3165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FONFARAÓN MARTELOSCOPE</a:t>
            </a:r>
            <a:endParaRPr lang="es-E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947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032636" y="3140968"/>
            <a:ext cx="3456385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Monterrey </a:t>
            </a:r>
            <a:r>
              <a:rPr lang="es-ES" dirty="0" err="1" smtClean="0"/>
              <a:t>pine</a:t>
            </a:r>
            <a:r>
              <a:rPr lang="es-ES" dirty="0" smtClean="0"/>
              <a:t> </a:t>
            </a:r>
            <a:r>
              <a:rPr lang="es-ES" dirty="0" err="1" smtClean="0"/>
              <a:t>forest</a:t>
            </a:r>
            <a:endParaRPr lang="es-ES" dirty="0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82"/>
          <a:stretch/>
        </p:blipFill>
        <p:spPr>
          <a:xfrm>
            <a:off x="0" y="620688"/>
            <a:ext cx="3032636" cy="321485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7" name="6 CuadroTexto"/>
          <p:cNvSpPr txBox="1"/>
          <p:nvPr/>
        </p:nvSpPr>
        <p:spPr>
          <a:xfrm>
            <a:off x="15280" y="4221088"/>
            <a:ext cx="301735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err="1"/>
              <a:t>E</a:t>
            </a:r>
            <a:r>
              <a:rPr lang="es-ES" dirty="0" err="1" smtClean="0"/>
              <a:t>ucalyptus</a:t>
            </a:r>
            <a:r>
              <a:rPr lang="es-ES" dirty="0" smtClean="0"/>
              <a:t> </a:t>
            </a:r>
            <a:r>
              <a:rPr lang="es-ES" dirty="0" err="1" smtClean="0"/>
              <a:t>plantation</a:t>
            </a:r>
            <a:r>
              <a:rPr lang="es-ES" dirty="0" smtClean="0"/>
              <a:t> (</a:t>
            </a:r>
            <a:r>
              <a:rPr lang="es-ES" dirty="0" err="1" smtClean="0"/>
              <a:t>clearcutting</a:t>
            </a:r>
            <a:r>
              <a:rPr lang="es-ES" dirty="0" smtClean="0"/>
              <a:t>)</a:t>
            </a:r>
            <a:endParaRPr lang="es-ES" dirty="0"/>
          </a:p>
        </p:txBody>
      </p:sp>
      <p:sp>
        <p:nvSpPr>
          <p:cNvPr id="9" name="8 CuadroTexto"/>
          <p:cNvSpPr txBox="1"/>
          <p:nvPr/>
        </p:nvSpPr>
        <p:spPr>
          <a:xfrm>
            <a:off x="6489021" y="4221088"/>
            <a:ext cx="2763499" cy="369332"/>
          </a:xfrm>
          <a:prstGeom prst="rect">
            <a:avLst/>
          </a:prstGeom>
          <a:noFill/>
          <a:ln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err="1" smtClean="0"/>
              <a:t>Beech</a:t>
            </a:r>
            <a:r>
              <a:rPr lang="es-ES" dirty="0" smtClean="0"/>
              <a:t> </a:t>
            </a:r>
            <a:r>
              <a:rPr lang="es-ES" dirty="0" err="1" smtClean="0"/>
              <a:t>forest</a:t>
            </a:r>
            <a:endParaRPr lang="es-ES" dirty="0"/>
          </a:p>
        </p:txBody>
      </p:sp>
      <p:pic>
        <p:nvPicPr>
          <p:cNvPr id="10" name="9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86"/>
          <a:stretch/>
        </p:blipFill>
        <p:spPr>
          <a:xfrm rot="16200000">
            <a:off x="6146530" y="867212"/>
            <a:ext cx="3223799" cy="2712852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11" name="1 Título"/>
          <p:cNvSpPr txBox="1">
            <a:spLocks/>
          </p:cNvSpPr>
          <p:nvPr/>
        </p:nvSpPr>
        <p:spPr>
          <a:xfrm>
            <a:off x="-108520" y="277060"/>
            <a:ext cx="9361040" cy="41563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200" b="1"/>
              <a:t>OUR WOODLANDS TODAY</a:t>
            </a:r>
            <a:endParaRPr lang="es-ES" sz="32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3" t="12039" r="14028"/>
          <a:stretch/>
        </p:blipFill>
        <p:spPr bwMode="auto">
          <a:xfrm>
            <a:off x="2987824" y="3789040"/>
            <a:ext cx="3456385" cy="3068960"/>
          </a:xfrm>
          <a:prstGeom prst="rect">
            <a:avLst/>
          </a:prstGeom>
          <a:noFill/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riángulo isósceles 11"/>
          <p:cNvSpPr/>
          <p:nvPr/>
        </p:nvSpPr>
        <p:spPr>
          <a:xfrm>
            <a:off x="1156278" y="3888706"/>
            <a:ext cx="720080" cy="35122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Triángulo isósceles 14"/>
          <p:cNvSpPr/>
          <p:nvPr/>
        </p:nvSpPr>
        <p:spPr>
          <a:xfrm rot="10800000">
            <a:off x="4308575" y="3509826"/>
            <a:ext cx="720080" cy="35122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Triángulo isósceles 15"/>
          <p:cNvSpPr/>
          <p:nvPr/>
        </p:nvSpPr>
        <p:spPr>
          <a:xfrm>
            <a:off x="7434064" y="3869866"/>
            <a:ext cx="720080" cy="35122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 Título"/>
          <p:cNvSpPr txBox="1">
            <a:spLocks/>
          </p:cNvSpPr>
          <p:nvPr/>
        </p:nvSpPr>
        <p:spPr>
          <a:xfrm>
            <a:off x="1370353" y="-27384"/>
            <a:ext cx="7772400" cy="3165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FONFARAÓN MARTELOSCOPE</a:t>
            </a:r>
            <a:endParaRPr lang="es-E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22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7" y="4280995"/>
            <a:ext cx="4351610" cy="2611781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826094"/>
            <a:ext cx="8496944" cy="3168352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  <a:spcAft>
                <a:spcPts val="600"/>
              </a:spcAft>
            </a:pPr>
            <a:r>
              <a:rPr lang="en-GB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1918: </a:t>
            </a:r>
            <a:r>
              <a:rPr lang="en-GB" sz="1800" dirty="0" smtClean="0"/>
              <a:t>First</a:t>
            </a:r>
            <a:r>
              <a:rPr lang="en-GB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800" dirty="0" smtClean="0"/>
              <a:t>National Park </a:t>
            </a:r>
            <a:r>
              <a:rPr lang="en-GB" sz="1800" dirty="0"/>
              <a:t>of Spain was declared in Asturias “</a:t>
            </a:r>
            <a:r>
              <a:rPr lang="en-GB" sz="1800" dirty="0" err="1"/>
              <a:t>Montaña</a:t>
            </a:r>
            <a:r>
              <a:rPr lang="en-GB" sz="1800" dirty="0"/>
              <a:t> de </a:t>
            </a:r>
            <a:r>
              <a:rPr lang="en-GB" sz="1800" dirty="0" err="1"/>
              <a:t>Covandonga</a:t>
            </a:r>
            <a:r>
              <a:rPr lang="en-GB" sz="1800" dirty="0"/>
              <a:t>”, in </a:t>
            </a:r>
            <a:r>
              <a:rPr lang="en-GB" sz="1800" dirty="0" smtClean="0"/>
              <a:t>1995 and 2015 the Park </a:t>
            </a:r>
            <a:r>
              <a:rPr lang="en-GB" sz="1800" dirty="0"/>
              <a:t>has been amplified to 67.000 ha and now it´s called </a:t>
            </a:r>
            <a:r>
              <a:rPr lang="en-GB" sz="1800" dirty="0" smtClean="0"/>
              <a:t>“</a:t>
            </a:r>
            <a:r>
              <a:rPr lang="en-GB" sz="1800" dirty="0" err="1" smtClean="0"/>
              <a:t>Parque</a:t>
            </a:r>
            <a:r>
              <a:rPr lang="en-GB" sz="1800" dirty="0" smtClean="0"/>
              <a:t> </a:t>
            </a:r>
            <a:r>
              <a:rPr lang="en-GB" sz="1800" dirty="0" err="1" smtClean="0"/>
              <a:t>Nacional</a:t>
            </a:r>
            <a:r>
              <a:rPr lang="en-GB" sz="1800" dirty="0" smtClean="0"/>
              <a:t> </a:t>
            </a:r>
            <a:r>
              <a:rPr lang="en-GB" sz="1800" dirty="0" err="1" smtClean="0"/>
              <a:t>Picos</a:t>
            </a:r>
            <a:r>
              <a:rPr lang="en-GB" sz="1800" dirty="0" smtClean="0"/>
              <a:t> </a:t>
            </a:r>
            <a:r>
              <a:rPr lang="en-GB" sz="1800" dirty="0"/>
              <a:t>de Europa</a:t>
            </a:r>
            <a:r>
              <a:rPr lang="en-GB" sz="1800" dirty="0" smtClean="0"/>
              <a:t>”.</a:t>
            </a:r>
          </a:p>
          <a:p>
            <a:pPr algn="just">
              <a:spcBef>
                <a:spcPts val="0"/>
              </a:spcBef>
              <a:spcAft>
                <a:spcPts val="600"/>
              </a:spcAft>
            </a:pPr>
            <a:r>
              <a:rPr lang="en-GB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1982: </a:t>
            </a:r>
            <a:r>
              <a:rPr lang="en-GB" sz="1800" dirty="0" smtClean="0"/>
              <a:t>The first  </a:t>
            </a:r>
            <a:r>
              <a:rPr lang="en-GB" sz="1800" dirty="0"/>
              <a:t>Biological </a:t>
            </a:r>
            <a:r>
              <a:rPr lang="en-GB" sz="1800" dirty="0" smtClean="0"/>
              <a:t>Reserve was created in the state </a:t>
            </a:r>
            <a:r>
              <a:rPr lang="en-GB" sz="1800" dirty="0"/>
              <a:t>forest of “Muniellos</a:t>
            </a:r>
            <a:r>
              <a:rPr lang="en-GB" sz="1800" dirty="0" smtClean="0"/>
              <a:t>”, </a:t>
            </a:r>
            <a:r>
              <a:rPr lang="en-GB" sz="1800" dirty="0"/>
              <a:t>2.622 ha of sessile oak forest with an important brown bear population. </a:t>
            </a:r>
            <a:r>
              <a:rPr lang="en-GB" sz="1800" dirty="0" smtClean="0"/>
              <a:t>Present the total area of the reserve is of 5.970 </a:t>
            </a:r>
            <a:r>
              <a:rPr lang="en-GB" sz="1800" dirty="0"/>
              <a:t>ha.</a:t>
            </a:r>
            <a:endParaRPr lang="en-GB" sz="1800" dirty="0" smtClean="0"/>
          </a:p>
          <a:p>
            <a:pPr algn="just">
              <a:spcBef>
                <a:spcPts val="0"/>
              </a:spcBef>
              <a:spcAft>
                <a:spcPts val="600"/>
              </a:spcAft>
            </a:pPr>
            <a:r>
              <a:rPr lang="en-GB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1984/88: </a:t>
            </a:r>
            <a:r>
              <a:rPr lang="en-GB" sz="1800" dirty="0"/>
              <a:t>Nature Conservation was </a:t>
            </a:r>
            <a:r>
              <a:rPr lang="en-GB" sz="1800" dirty="0" smtClean="0"/>
              <a:t>separated from </a:t>
            </a:r>
            <a:r>
              <a:rPr lang="en-GB" sz="1800" dirty="0"/>
              <a:t>the Forest Service.</a:t>
            </a:r>
          </a:p>
          <a:p>
            <a:pPr algn="just">
              <a:spcBef>
                <a:spcPts val="0"/>
              </a:spcBef>
              <a:spcAft>
                <a:spcPts val="600"/>
              </a:spcAft>
            </a:pPr>
            <a:r>
              <a:rPr lang="en-GB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1988:</a:t>
            </a:r>
            <a:r>
              <a:rPr lang="en-GB" sz="1800" dirty="0" smtClean="0"/>
              <a:t> </a:t>
            </a:r>
            <a:r>
              <a:rPr lang="en-GB" sz="1800" dirty="0"/>
              <a:t>The first Nature </a:t>
            </a:r>
            <a:r>
              <a:rPr lang="en-GB" sz="1800" dirty="0" smtClean="0"/>
              <a:t>Park in Asturias </a:t>
            </a:r>
            <a:r>
              <a:rPr lang="en-GB" sz="1800" dirty="0"/>
              <a:t>“</a:t>
            </a:r>
            <a:r>
              <a:rPr lang="en-GB" sz="1800" dirty="0" err="1"/>
              <a:t>Somiedo</a:t>
            </a:r>
            <a:r>
              <a:rPr lang="en-GB" sz="1800" dirty="0"/>
              <a:t>” was created in another important brown bear area. </a:t>
            </a:r>
            <a:endParaRPr lang="en-GB" sz="1800" dirty="0" smtClean="0"/>
          </a:p>
          <a:p>
            <a:pPr algn="just"/>
            <a:r>
              <a:rPr lang="en-GB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2008: </a:t>
            </a:r>
            <a:r>
              <a:rPr lang="en-GB" sz="1800" dirty="0" smtClean="0"/>
              <a:t>281.000 ha (26%) of Asturias is protected, 37% of the protected area are woodlands.</a:t>
            </a:r>
          </a:p>
          <a:p>
            <a:pPr marL="0" indent="0">
              <a:buNone/>
            </a:pPr>
            <a:endParaRPr lang="en-GB" sz="1800" dirty="0"/>
          </a:p>
        </p:txBody>
      </p:sp>
      <p:sp>
        <p:nvSpPr>
          <p:cNvPr id="6" name="5 CuadroTexto"/>
          <p:cNvSpPr txBox="1"/>
          <p:nvPr/>
        </p:nvSpPr>
        <p:spPr>
          <a:xfrm>
            <a:off x="-1" y="6532322"/>
            <a:ext cx="4381338" cy="369332"/>
          </a:xfrm>
          <a:prstGeom prst="rect">
            <a:avLst/>
          </a:prstGeom>
          <a:solidFill>
            <a:srgbClr val="FFFFFF">
              <a:alpha val="67059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i="1" dirty="0" smtClean="0"/>
              <a:t> </a:t>
            </a:r>
            <a:r>
              <a:rPr lang="es-ES" i="1" dirty="0" err="1" smtClean="0"/>
              <a:t>National</a:t>
            </a:r>
            <a:r>
              <a:rPr lang="es-ES" i="1" dirty="0" smtClean="0"/>
              <a:t> Park “Picos de Europa”</a:t>
            </a:r>
            <a:endParaRPr lang="es-ES" i="1" dirty="0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1"/>
          <a:stretch/>
        </p:blipFill>
        <p:spPr>
          <a:xfrm>
            <a:off x="5191939" y="4280995"/>
            <a:ext cx="3952061" cy="257700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8" name="5 CuadroTexto"/>
          <p:cNvSpPr txBox="1"/>
          <p:nvPr/>
        </p:nvSpPr>
        <p:spPr>
          <a:xfrm>
            <a:off x="5190806" y="6488668"/>
            <a:ext cx="3953194" cy="369332"/>
          </a:xfrm>
          <a:prstGeom prst="rect">
            <a:avLst/>
          </a:prstGeom>
          <a:solidFill>
            <a:srgbClr val="FFFFFF">
              <a:alpha val="67059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i="1" dirty="0" smtClean="0"/>
              <a:t> </a:t>
            </a:r>
            <a:r>
              <a:rPr lang="es-ES" i="1" dirty="0" err="1" smtClean="0"/>
              <a:t>Capercaillie</a:t>
            </a:r>
            <a:r>
              <a:rPr lang="es-ES" i="1" dirty="0" smtClean="0"/>
              <a:t> </a:t>
            </a:r>
            <a:r>
              <a:rPr lang="es-ES" sz="1100" i="1" dirty="0" smtClean="0"/>
              <a:t>(Foto J. Benito)</a:t>
            </a:r>
            <a:r>
              <a:rPr lang="es-ES" sz="1100" dirty="0" smtClean="0"/>
              <a:t> </a:t>
            </a:r>
            <a:endParaRPr lang="es-ES" sz="1100" dirty="0"/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-108520" y="277060"/>
            <a:ext cx="9361040" cy="41563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200" b="1" dirty="0"/>
              <a:t>NATURE CONSERVATION IN ASTURIAS</a:t>
            </a:r>
          </a:p>
        </p:txBody>
      </p:sp>
      <p:sp>
        <p:nvSpPr>
          <p:cNvPr id="10" name="1 Título"/>
          <p:cNvSpPr txBox="1">
            <a:spLocks/>
          </p:cNvSpPr>
          <p:nvPr/>
        </p:nvSpPr>
        <p:spPr>
          <a:xfrm>
            <a:off x="1370353" y="-27384"/>
            <a:ext cx="7772400" cy="3165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FONFARAÓN MARTELOSCOPE</a:t>
            </a:r>
            <a:endParaRPr lang="es-E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462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29FBA3D3A63D54FB4C85378DCFE7BB0" ma:contentTypeVersion="16" ma:contentTypeDescription="Create a new document." ma:contentTypeScope="" ma:versionID="763704179e96ce1f8a625f6907b90939">
  <xsd:schema xmlns:xsd="http://www.w3.org/2001/XMLSchema" xmlns:xs="http://www.w3.org/2001/XMLSchema" xmlns:p="http://schemas.microsoft.com/office/2006/metadata/properties" xmlns:ns2="ac089b29-7399-49d1-bfae-87a685adb8ea" xmlns:ns3="a141783f-4f43-466d-9b3d-250605d9ce4c" targetNamespace="http://schemas.microsoft.com/office/2006/metadata/properties" ma:root="true" ma:fieldsID="4bd3cc9388f4ec9553b5a736562d5052" ns2:_="" ns3:_="">
    <xsd:import namespace="ac089b29-7399-49d1-bfae-87a685adb8ea"/>
    <xsd:import namespace="a141783f-4f43-466d-9b3d-250605d9ce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089b29-7399-49d1-bfae-87a685adb8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3d606419-4bd4-4dd8-8f0f-b14ca53228e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41783f-4f43-466d-9b3d-250605d9ce4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5bf74c3-c0b5-47cd-a864-f0046f1feb05}" ma:internalName="TaxCatchAll" ma:showField="CatchAllData" ma:web="a141783f-4f43-466d-9b3d-250605d9ce4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141783f-4f43-466d-9b3d-250605d9ce4c" xsi:nil="true"/>
    <lcf76f155ced4ddcb4097134ff3c332f xmlns="ac089b29-7399-49d1-bfae-87a685adb8e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7314092-3C69-402F-A126-CF4FDD27BB65}"/>
</file>

<file path=customXml/itemProps2.xml><?xml version="1.0" encoding="utf-8"?>
<ds:datastoreItem xmlns:ds="http://schemas.openxmlformats.org/officeDocument/2006/customXml" ds:itemID="{124EA2DB-8513-407B-A962-7F666C4DA13A}"/>
</file>

<file path=customXml/itemProps3.xml><?xml version="1.0" encoding="utf-8"?>
<ds:datastoreItem xmlns:ds="http://schemas.openxmlformats.org/officeDocument/2006/customXml" ds:itemID="{FCE2DA79-8782-4D6B-98F6-9980B3EB3725}"/>
</file>

<file path=docProps/app.xml><?xml version="1.0" encoding="utf-8"?>
<Properties xmlns="http://schemas.openxmlformats.org/officeDocument/2006/extended-properties" xmlns:vt="http://schemas.openxmlformats.org/officeDocument/2006/docPropsVTypes">
  <TotalTime>1987</TotalTime>
  <Words>935</Words>
  <Application>Microsoft Office PowerPoint</Application>
  <PresentationFormat>Presentación en pantalla (4:3)</PresentationFormat>
  <Paragraphs>171</Paragraphs>
  <Slides>13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4" baseType="lpstr">
      <vt:lpstr>Tema de Office</vt:lpstr>
      <vt:lpstr>FONFARAÓN MARTELOSCOPE</vt:lpstr>
      <vt:lpstr>ASTURIAS IN EUROPE</vt:lpstr>
      <vt:lpstr>THE CLIMATE OF ASTURIAS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PRINCIPADO_DE_ASTURIAS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FONFARAÓN MARTELOSCOPE</dc:title>
  <dc:creator>Usuario de Windows</dc:creator>
  <cp:lastModifiedBy>Usuario de Windows</cp:lastModifiedBy>
  <cp:revision>121</cp:revision>
  <cp:lastPrinted>2022-10-14T12:06:02Z</cp:lastPrinted>
  <dcterms:created xsi:type="dcterms:W3CDTF">2022-08-25T10:21:16Z</dcterms:created>
  <dcterms:modified xsi:type="dcterms:W3CDTF">2022-10-17T09:21:03Z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0x010100229FBA3D3A63D54FB4C85378DCFE7BB0</vt:lpwstr>
  </property>
</Properties>
</file>