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notesMasterIdLst>
    <p:notesMasterId r:id="rId16"/>
  </p:notesMasterIdLst>
  <p:handoutMasterIdLst>
    <p:handoutMasterId r:id="rId17"/>
  </p:handoutMasterIdLst>
  <p:sldIdLst>
    <p:sldId id="256" r:id="rId3"/>
    <p:sldId id="296" r:id="rId4"/>
    <p:sldId id="297" r:id="rId5"/>
    <p:sldId id="277" r:id="rId6"/>
    <p:sldId id="300" r:id="rId7"/>
    <p:sldId id="287" r:id="rId8"/>
    <p:sldId id="301" r:id="rId9"/>
    <p:sldId id="302" r:id="rId10"/>
    <p:sldId id="304" r:id="rId11"/>
    <p:sldId id="303" r:id="rId12"/>
    <p:sldId id="290" r:id="rId13"/>
    <p:sldId id="305" r:id="rId14"/>
    <p:sldId id="310" r:id="rId15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9828"/>
    <a:srgbClr val="DC6D36"/>
    <a:srgbClr val="6C411F"/>
    <a:srgbClr val="6C6C6C"/>
    <a:srgbClr val="9E743B"/>
    <a:srgbClr val="AFC124"/>
    <a:srgbClr val="0079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38" autoAdjust="0"/>
    <p:restoredTop sz="96395" autoAdjust="0"/>
  </p:normalViewPr>
  <p:slideViewPr>
    <p:cSldViewPr snapToGrid="0">
      <p:cViewPr>
        <p:scale>
          <a:sx n="93" d="100"/>
          <a:sy n="93" d="100"/>
        </p:scale>
        <p:origin x="618" y="49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652" y="54"/>
      </p:cViewPr>
      <p:guideLst/>
    </p:cSldViewPr>
  </p:notesViewPr>
  <p:gridSpacing cx="1828800" cy="18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E6F28-5403-C44E-B9B5-A755E3CF887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F26C6-DD7B-294B-B20F-11610BCBE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058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CD2C5-AFFC-3041-B27D-8EC66AE2BB44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A549E-2C9D-9548-84BF-1F393579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878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Thank you and good morning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I am delighted</a:t>
            </a:r>
            <a:r>
              <a:rPr lang="en-US" sz="1400" b="1" baseline="0" dirty="0" smtClean="0"/>
              <a:t> to have the opportunity to present to you the progress so far of our new training resource designed for forest owners, foresters, forestry students and ecologists.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A549E-2C9D-9548-84BF-1F393579AB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81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Some how different</a:t>
            </a:r>
            <a:r>
              <a:rPr lang="en-IE" baseline="0" dirty="0" smtClean="0"/>
              <a:t>- </a:t>
            </a:r>
            <a:r>
              <a:rPr lang="en-IE" dirty="0" smtClean="0"/>
              <a:t>Complexities of the market and grant aiding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A549E-2C9D-9548-84BF-1F393579AB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62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dirty="0" smtClean="0"/>
              <a:t>One associated development is a “virtual classroom” educational</a:t>
            </a:r>
            <a:r>
              <a:rPr lang="en-IE" b="1" baseline="0" dirty="0" smtClean="0"/>
              <a:t> resource that was initially developed in response to </a:t>
            </a:r>
            <a:r>
              <a:rPr lang="en-IE" b="1" baseline="0" dirty="0" err="1" smtClean="0"/>
              <a:t>Covid</a:t>
            </a:r>
            <a:endParaRPr lang="en-IE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dirty="0" smtClean="0"/>
              <a:t>The video</a:t>
            </a:r>
            <a:r>
              <a:rPr lang="en-IE" b="1" baseline="0" dirty="0" smtClean="0"/>
              <a:t> tutorials a</a:t>
            </a:r>
            <a:r>
              <a:rPr lang="en-IE" b="1" dirty="0" smtClean="0"/>
              <a:t>llows  participants to join in remotely in</a:t>
            </a:r>
            <a:r>
              <a:rPr lang="en-IE" b="1" baseline="0" dirty="0" smtClean="0"/>
              <a:t> the comfort of their home and get stuck into the subject matter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baseline="0" dirty="0" smtClean="0"/>
              <a:t>See the pictures shared by participants as party of a tree selection and measurement exercise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baseline="0" dirty="0" smtClean="0"/>
              <a:t>The project team initial brainstorming session in the forest this summer as part of first project meeting in Belgium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baseline="0" dirty="0" smtClean="0"/>
              <a:t>The MOOC programme will be used as part of our </a:t>
            </a:r>
            <a:r>
              <a:rPr lang="en-IE" b="1" baseline="0" dirty="0" err="1" smtClean="0"/>
              <a:t>marteloscope</a:t>
            </a:r>
            <a:r>
              <a:rPr lang="en-IE" b="1" baseline="0" dirty="0" smtClean="0"/>
              <a:t> workshops in Ireland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IE" b="1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IE" b="1" dirty="0" smtClean="0"/>
              <a:t> </a:t>
            </a:r>
            <a:endParaRPr lang="en-I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A549E-2C9D-9548-84BF-1F393579AB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60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In conclusion we certainly had a busy year</a:t>
            </a:r>
            <a:r>
              <a:rPr lang="en-IE" baseline="0" dirty="0" smtClean="0"/>
              <a:t> this year.</a:t>
            </a:r>
          </a:p>
          <a:p>
            <a:r>
              <a:rPr lang="en-IE" baseline="0" dirty="0" smtClean="0"/>
              <a:t>We aim to consolidate this experience by processing feedback 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A549E-2C9D-9548-84BF-1F393579AB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34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dirty="0" smtClean="0"/>
              <a:t>With this I thank you for your attention and</a:t>
            </a:r>
            <a:r>
              <a:rPr lang="en-IE" b="1" baseline="0" dirty="0" smtClean="0"/>
              <a:t> in particular I look forward to your questions </a:t>
            </a:r>
            <a:r>
              <a:rPr lang="en-IE" b="1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IE" b="1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I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5A549E-2C9D-9548-84BF-1F393579AB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67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b="1" dirty="0" smtClean="0"/>
              <a:t>First a bit of context:</a:t>
            </a:r>
          </a:p>
          <a:p>
            <a:r>
              <a:rPr lang="en-IE" b="1" dirty="0" smtClean="0"/>
              <a:t>I</a:t>
            </a:r>
            <a:r>
              <a:rPr lang="en-IE" b="1" baseline="0" dirty="0" smtClean="0"/>
              <a:t> work for Teagasc Forestry Development Department which is a state funded forestry extension agency integrating forestry advisory –research and education services</a:t>
            </a:r>
          </a:p>
          <a:p>
            <a:r>
              <a:rPr lang="en-IE" b="1" baseline="0" dirty="0" smtClean="0"/>
              <a:t>Our main stake holder being forest owners</a:t>
            </a:r>
          </a:p>
          <a:p>
            <a:r>
              <a:rPr lang="en-IE" b="1" baseline="0" dirty="0" smtClean="0"/>
              <a:t>I myself work as development office and work very closely with our research department and participate to a number of European research projects </a:t>
            </a:r>
          </a:p>
          <a:p>
            <a:r>
              <a:rPr lang="en-IE" b="1" baseline="0" dirty="0" smtClean="0"/>
              <a:t>I provide support to the south west region and have a national in relation to close-to-nature management development, education and training.   </a:t>
            </a:r>
            <a:endParaRPr lang="en-IE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A549E-2C9D-9548-84BF-1F393579AB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04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b="1" dirty="0" smtClean="0"/>
              <a:t>To understand Irish forestry is important to take an historical prospective</a:t>
            </a:r>
          </a:p>
          <a:p>
            <a:r>
              <a:rPr lang="en-IE" b="1" dirty="0" smtClean="0"/>
              <a:t>Ireland over the</a:t>
            </a:r>
            <a:r>
              <a:rPr lang="en-IE" b="1" baseline="0" dirty="0" smtClean="0"/>
              <a:t> last few centuries experience near total deforestation with little more that 1% of land surface in forest at the beginning of the 1900</a:t>
            </a:r>
          </a:p>
          <a:p>
            <a:r>
              <a:rPr lang="en-IE" b="1" baseline="0" dirty="0" smtClean="0"/>
              <a:t>However since than I we have seen a fast reforestation trends primarily driven by state funded afforestation programmes </a:t>
            </a:r>
          </a:p>
          <a:p>
            <a:r>
              <a:rPr lang="en-IE" b="1" baseline="0" dirty="0" smtClean="0"/>
              <a:t>To date we have 11%  </a:t>
            </a:r>
            <a:endParaRPr lang="en-I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A549E-2C9D-9548-84BF-1F393579AB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57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dirty="0" smtClean="0"/>
              <a:t>In recent years we have seen rapid evolution of Irish </a:t>
            </a:r>
            <a:r>
              <a:rPr lang="en-IE" b="1" dirty="0" err="1" smtClean="0"/>
              <a:t>foresty</a:t>
            </a:r>
            <a:r>
              <a:rPr lang="en-IE" b="1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dirty="0" smtClean="0"/>
              <a:t>Looking at the</a:t>
            </a:r>
            <a:r>
              <a:rPr lang="en-IE" b="1" baseline="0" dirty="0" smtClean="0"/>
              <a:t> private forestry scene in recent years in Ireland we have seen a growing interest in CCF </a:t>
            </a:r>
            <a:r>
              <a:rPr lang="en-IE" b="1" baseline="0" dirty="0" err="1" smtClean="0"/>
              <a:t>sytemes</a:t>
            </a:r>
            <a:r>
              <a:rPr lang="en-IE" b="1" baseline="0" dirty="0" smtClean="0"/>
              <a:t> </a:t>
            </a:r>
            <a:r>
              <a:rPr lang="en-IE" b="1" baseline="0" dirty="0" err="1" smtClean="0"/>
              <a:t>comomig</a:t>
            </a:r>
            <a:r>
              <a:rPr lang="en-IE" b="1" baseline="0" dirty="0" smtClean="0"/>
              <a:t> from some forest owners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baseline="0" dirty="0" smtClean="0"/>
              <a:t>Which in many cases , and certainly this is my experience,  share similar motivations and drive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dirty="0" smtClean="0"/>
              <a:t>Hands-on owners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dirty="0" smtClean="0"/>
              <a:t>High level of engagement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dirty="0" smtClean="0"/>
              <a:t>Most share a production, personal satisfaction, biodiversity and legacy mix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dirty="0" smtClean="0"/>
              <a:t>Opportunity to diversify silviculture but also to continue foster a new culture of active management</a:t>
            </a:r>
            <a:r>
              <a:rPr lang="en-IE" b="1" baseline="0" dirty="0" smtClean="0"/>
              <a:t> and multipurpose </a:t>
            </a:r>
            <a:r>
              <a:rPr lang="en-IE" b="1" dirty="0" smtClean="0"/>
              <a:t>forest-use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baseline="0" dirty="0" smtClean="0"/>
              <a:t>All of which has underpinned the successful rolled out of the new CCF Scheme and NW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i="0" baseline="0" dirty="0" smtClean="0"/>
              <a:t>Here is a recent </a:t>
            </a:r>
            <a:r>
              <a:rPr lang="en-IE" b="1" baseline="0" dirty="0" smtClean="0"/>
              <a:t>statement by our minister with responsibility for forestry as part of a National Consultation process called project woodland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IE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baseline="0" dirty="0" smtClean="0">
                <a:solidFill>
                  <a:srgbClr val="FF0000"/>
                </a:solidFill>
              </a:rPr>
              <a:t>However with all that said it is important to highlight the fact that that we do have a recognised training need for forest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E" b="1" baseline="0" dirty="0" smtClean="0">
                <a:solidFill>
                  <a:srgbClr val="FF0000"/>
                </a:solidFill>
              </a:rPr>
              <a:t>    owners but also foresters and contractors and in order progress further we will need to address this point next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baseline="0" dirty="0" smtClean="0">
                <a:solidFill>
                  <a:srgbClr val="FF0000"/>
                </a:solidFill>
              </a:rPr>
              <a:t>Moving from the why to the how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A549E-2C9D-9548-84BF-1F393579AB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69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b="1" dirty="0" smtClean="0"/>
              <a:t>Enter</a:t>
            </a:r>
            <a:r>
              <a:rPr lang="en-IE" b="1" baseline="0" dirty="0" smtClean="0"/>
              <a:t> the</a:t>
            </a:r>
            <a:r>
              <a:rPr lang="en-IE" b="1" dirty="0" smtClean="0"/>
              <a:t> the Integrate</a:t>
            </a:r>
            <a:r>
              <a:rPr lang="en-IE" b="1" baseline="0" dirty="0" smtClean="0"/>
              <a:t> </a:t>
            </a:r>
            <a:r>
              <a:rPr lang="en-IE" b="1" dirty="0" smtClean="0"/>
              <a:t>Network</a:t>
            </a:r>
          </a:p>
          <a:p>
            <a:r>
              <a:rPr lang="en-IE" b="1" dirty="0" smtClean="0"/>
              <a:t>First encounter was meeting Andreas Shuck in Ireland as part of CTN seminar Tegasc organised and at the time is was like a switch went off and I would</a:t>
            </a:r>
            <a:r>
              <a:rPr lang="en-IE" b="1" baseline="0" dirty="0" smtClean="0"/>
              <a:t> not rest until I was able to secure funding later in 2019 </a:t>
            </a:r>
          </a:p>
          <a:p>
            <a:r>
              <a:rPr lang="en-IE" b="1" baseline="0" dirty="0" smtClean="0"/>
              <a:t>-to install 3 new </a:t>
            </a:r>
            <a:r>
              <a:rPr lang="en-IE" b="1" baseline="0" dirty="0" err="1" smtClean="0"/>
              <a:t>marteloscope</a:t>
            </a:r>
            <a:r>
              <a:rPr lang="en-IE" b="1" baseline="0" dirty="0" smtClean="0"/>
              <a:t> plots/purchase tablets 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A549E-2C9D-9548-84BF-1F393579AB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25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dirty="0" smtClean="0"/>
              <a:t>Here are the current </a:t>
            </a:r>
            <a:r>
              <a:rPr lang="en-IE" b="1" dirty="0" err="1" smtClean="0"/>
              <a:t>marteloscope</a:t>
            </a:r>
            <a:r>
              <a:rPr lang="en-IE" b="1" dirty="0" smtClean="0"/>
              <a:t> plots develop by Teagasc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dirty="0" smtClean="0"/>
              <a:t>One South of Limerick City in Curragh Chase forest in partnership with </a:t>
            </a:r>
            <a:r>
              <a:rPr lang="en-IE" b="1" dirty="0" err="1" smtClean="0"/>
              <a:t>Collte</a:t>
            </a:r>
            <a:endParaRPr lang="en-IE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dirty="0" smtClean="0"/>
              <a:t>Two in</a:t>
            </a:r>
            <a:r>
              <a:rPr lang="en-IE" b="1" baseline="0" dirty="0" smtClean="0"/>
              <a:t> Oak Part Teagasc research </a:t>
            </a:r>
            <a:r>
              <a:rPr lang="en-IE" b="1" baseline="0" dirty="0" err="1" smtClean="0"/>
              <a:t>center</a:t>
            </a:r>
            <a:r>
              <a:rPr lang="en-IE" b="1" baseline="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baseline="0" dirty="0" smtClean="0"/>
              <a:t>It is possible that given demand we might develop </a:t>
            </a:r>
            <a:r>
              <a:rPr lang="en-IE" b="1" baseline="0" dirty="0" err="1" smtClean="0"/>
              <a:t>futher</a:t>
            </a:r>
            <a:r>
              <a:rPr lang="en-IE" b="1" baseline="0" dirty="0" smtClean="0"/>
              <a:t> plots in other locations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b="1" baseline="0" dirty="0" smtClean="0"/>
              <a:t>5 more installed by </a:t>
            </a:r>
            <a:r>
              <a:rPr lang="en-IE" b="1" baseline="0" dirty="0" err="1" smtClean="0"/>
              <a:t>Colliite</a:t>
            </a:r>
            <a:r>
              <a:rPr lang="en-IE" b="1" baseline="0" dirty="0" smtClean="0"/>
              <a:t> the State Forestry board managing state owned forests as part of their Bio Forest programme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IE" dirty="0" smtClean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A549E-2C9D-9548-84BF-1F393579AB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51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A549E-2C9D-9548-84BF-1F393579AB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82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b="1" baseline="0" dirty="0" smtClean="0"/>
              <a:t>Learning from doing- hands on and discussion based training. </a:t>
            </a:r>
          </a:p>
          <a:p>
            <a:r>
              <a:rPr lang="en-IE" b="1" baseline="0" dirty="0" smtClean="0"/>
              <a:t>Trying to keep it enjoyable and engaging while also delivering some technical content.</a:t>
            </a:r>
          </a:p>
          <a:p>
            <a:endParaRPr lang="en-IE" b="1" baseline="0" dirty="0" smtClean="0"/>
          </a:p>
          <a:p>
            <a:endParaRPr lang="en-I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A549E-2C9D-9548-84BF-1F393579AB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14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IE" dirty="0" smtClean="0"/>
              <a:t>The general approach remain the same but getting a bit more technical</a:t>
            </a:r>
          </a:p>
          <a:p>
            <a:pPr marL="171450" indent="-171450">
              <a:buFontTx/>
              <a:buChar char="-"/>
            </a:pPr>
            <a:r>
              <a:rPr lang="en-IE" dirty="0" smtClean="0"/>
              <a:t>My</a:t>
            </a:r>
            <a:r>
              <a:rPr lang="en-IE" baseline="0" dirty="0" smtClean="0"/>
              <a:t> experience is that </a:t>
            </a:r>
            <a:r>
              <a:rPr lang="en-IE" baseline="0" dirty="0" err="1" smtClean="0"/>
              <a:t>thnis</a:t>
            </a:r>
            <a:r>
              <a:rPr lang="en-IE" baseline="0" dirty="0" smtClean="0"/>
              <a:t> user group was the most dynamic and where the level of engagement and learning is possibly the greatest</a:t>
            </a:r>
          </a:p>
          <a:p>
            <a:pPr marL="0" indent="0">
              <a:buFontTx/>
              <a:buNone/>
            </a:pPr>
            <a:r>
              <a:rPr lang="en-IE" dirty="0" smtClean="0"/>
              <a:t>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A549E-2C9D-9548-84BF-1F393579AB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1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938234" cy="7163394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ga-IE" noProof="0" dirty="0"/>
              <a:t>Drag picture to placeholder or click icon to add</a:t>
            </a:r>
            <a:endParaRPr lang="en-GB" noProof="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1714500"/>
            <a:ext cx="8737600" cy="1714500"/>
          </a:xfrm>
          <a:prstGeom prst="rect">
            <a:avLst/>
          </a:prstGeom>
          <a:solidFill>
            <a:srgbClr val="000000">
              <a:alpha val="60000"/>
            </a:srgbClr>
          </a:solidFill>
          <a:ln w="0">
            <a:solidFill>
              <a:schemeClr val="bg1">
                <a:alpha val="0"/>
              </a:schemeClr>
            </a:solidFill>
          </a:ln>
        </p:spPr>
        <p:txBody>
          <a:bodyPr vert="horz" rIns="360000" anchor="ctr" anchorCtr="0">
            <a:noAutofit/>
          </a:bodyPr>
          <a:lstStyle>
            <a:lvl1pPr algn="r">
              <a:defRPr sz="3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ga-IE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3359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685800"/>
            <a:ext cx="3401484" cy="7493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685801"/>
            <a:ext cx="6206067" cy="51054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 dirty="0"/>
              <a:t>Click to edit Master text styles</a:t>
            </a:r>
          </a:p>
          <a:p>
            <a:pPr lvl="1"/>
            <a:r>
              <a:rPr lang="ga-IE" dirty="0"/>
              <a:t>Second level</a:t>
            </a:r>
          </a:p>
          <a:p>
            <a:pPr lvl="2"/>
            <a:r>
              <a:rPr lang="ga-IE" dirty="0"/>
              <a:t>Third level</a:t>
            </a:r>
          </a:p>
          <a:p>
            <a:pPr lvl="3"/>
            <a:r>
              <a:rPr lang="ga-IE" dirty="0"/>
              <a:t>Fourth level</a:t>
            </a:r>
          </a:p>
          <a:p>
            <a:pPr lvl="4"/>
            <a:r>
              <a:rPr lang="ga-IE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1435101"/>
            <a:ext cx="3401484" cy="4356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219200" y="6356351"/>
            <a:ext cx="87551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Teagasc</a:t>
            </a:r>
            <a:r>
              <a:rPr lang="en-US" dirty="0"/>
              <a:t> Presentation Footer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03075" y="6356351"/>
            <a:ext cx="7081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34368562-B963-D14D-B6B0-C53B94E906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16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500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219200" y="6356351"/>
            <a:ext cx="87551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Teagasc</a:t>
            </a:r>
            <a:r>
              <a:rPr lang="en-US" dirty="0"/>
              <a:t> Presentation Footer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03075" y="6356351"/>
            <a:ext cx="7081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34368562-B963-D14D-B6B0-C53B94E906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87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85800"/>
            <a:ext cx="9753600" cy="731838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GB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219200" y="6356351"/>
            <a:ext cx="87551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Teagasc</a:t>
            </a:r>
            <a:r>
              <a:rPr lang="en-US" dirty="0"/>
              <a:t> Presentation Footer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03075" y="6356351"/>
            <a:ext cx="7081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34368562-B963-D14D-B6B0-C53B94E906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4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799"/>
            <a:ext cx="2743200" cy="5105402"/>
          </a:xfrm>
        </p:spPr>
        <p:txBody>
          <a:bodyPr vert="eaVert"/>
          <a:lstStyle/>
          <a:p>
            <a:r>
              <a:rPr lang="ga-IE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85800"/>
            <a:ext cx="8026400" cy="5105401"/>
          </a:xfrm>
        </p:spPr>
        <p:txBody>
          <a:bodyPr vert="eaVert"/>
          <a:lstStyle/>
          <a:p>
            <a:pPr lvl="0"/>
            <a:r>
              <a:rPr lang="ga-IE" dirty="0"/>
              <a:t>Click to edit Master text styles</a:t>
            </a:r>
          </a:p>
          <a:p>
            <a:pPr lvl="1"/>
            <a:r>
              <a:rPr lang="ga-IE" dirty="0"/>
              <a:t>Second level</a:t>
            </a:r>
          </a:p>
          <a:p>
            <a:pPr lvl="2"/>
            <a:r>
              <a:rPr lang="ga-IE" dirty="0"/>
              <a:t>Third level</a:t>
            </a:r>
          </a:p>
          <a:p>
            <a:pPr lvl="3"/>
            <a:r>
              <a:rPr lang="ga-IE" dirty="0"/>
              <a:t>Fourth level</a:t>
            </a:r>
          </a:p>
          <a:p>
            <a:pPr lvl="4"/>
            <a:r>
              <a:rPr lang="ga-IE" dirty="0"/>
              <a:t>Fifth level</a:t>
            </a:r>
            <a:endParaRPr lang="en-GB" dirty="0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219200" y="6356351"/>
            <a:ext cx="87551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Teagasc</a:t>
            </a:r>
            <a:r>
              <a:rPr lang="en-US" dirty="0"/>
              <a:t> Presentation Footer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03075" y="6356351"/>
            <a:ext cx="7081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34368562-B963-D14D-B6B0-C53B94E906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98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626595"/>
            <a:ext cx="9753600" cy="731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ga-IE" dirty="0"/>
              <a:t>Click to edit Master title style</a:t>
            </a:r>
            <a:endParaRPr lang="en-GB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219200" y="6356351"/>
            <a:ext cx="87551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Teagasc</a:t>
            </a:r>
            <a:r>
              <a:rPr lang="en-US" dirty="0"/>
              <a:t> Presentation Footer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03075" y="6356351"/>
            <a:ext cx="7081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34368562-B963-D14D-B6B0-C53B94E906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5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486290" cy="5508624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ga-IE" noProof="0" dirty="0"/>
              <a:t>Drag picture to placeholder or click icon to add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4500"/>
            <a:ext cx="8736000" cy="17145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>
                <a:alpha val="0"/>
              </a:schemeClr>
            </a:solidFill>
          </a:ln>
        </p:spPr>
        <p:txBody>
          <a:bodyPr vert="horz" rIns="360000" anchor="ctr" anchorCtr="0">
            <a:noAutofit/>
          </a:bodyPr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492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673226"/>
            <a:ext cx="97536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ga-IE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dirty="0"/>
              <a:t>Click to edit Master subtitle style</a:t>
            </a:r>
            <a:endParaRPr lang="en-GB" dirty="0"/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219200" y="6356351"/>
            <a:ext cx="87551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Teagasc</a:t>
            </a:r>
            <a:r>
              <a:rPr lang="en-US" dirty="0"/>
              <a:t> Presentation Footer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03075" y="6356351"/>
            <a:ext cx="7081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34368562-B963-D14D-B6B0-C53B94E906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1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ga-IE" dirty="0"/>
              <a:t>Click to edit Master text styles</a:t>
            </a:r>
          </a:p>
          <a:p>
            <a:pPr lvl="1"/>
            <a:r>
              <a:rPr lang="ga-IE" dirty="0"/>
              <a:t>Second level</a:t>
            </a:r>
          </a:p>
          <a:p>
            <a:pPr lvl="2"/>
            <a:r>
              <a:rPr lang="ga-IE" dirty="0"/>
              <a:t>Third level</a:t>
            </a:r>
          </a:p>
          <a:p>
            <a:pPr lvl="3"/>
            <a:r>
              <a:rPr lang="ga-IE" dirty="0"/>
              <a:t>Fourth level</a:t>
            </a:r>
          </a:p>
          <a:p>
            <a:pPr lvl="4"/>
            <a:r>
              <a:rPr lang="ga-IE" dirty="0"/>
              <a:t>Fifth level</a:t>
            </a:r>
            <a:endParaRPr lang="en-GB" dirty="0"/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219200" y="6356351"/>
            <a:ext cx="87551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Teagasc</a:t>
            </a:r>
            <a:r>
              <a:rPr lang="en-US" dirty="0"/>
              <a:t> Presentation Footer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03075" y="6356351"/>
            <a:ext cx="7081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34368562-B963-D14D-B6B0-C53B94E906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2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406901"/>
            <a:ext cx="9855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ga-IE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906713"/>
            <a:ext cx="9855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219200" y="6356351"/>
            <a:ext cx="87551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Teagasc</a:t>
            </a:r>
            <a:r>
              <a:rPr lang="en-US" dirty="0"/>
              <a:t> Presentation Footer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03075" y="6356351"/>
            <a:ext cx="7081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34368562-B963-D14D-B6B0-C53B94E906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00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85800"/>
            <a:ext cx="9753600" cy="731838"/>
          </a:xfrm>
        </p:spPr>
        <p:txBody>
          <a:bodyPr/>
          <a:lstStyle/>
          <a:p>
            <a:r>
              <a:rPr lang="ga-IE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1"/>
            <a:ext cx="4775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dirty="0"/>
              <a:t>Click to edit Master text styles</a:t>
            </a:r>
          </a:p>
          <a:p>
            <a:pPr lvl="1"/>
            <a:r>
              <a:rPr lang="ga-IE" dirty="0"/>
              <a:t>Second level</a:t>
            </a:r>
          </a:p>
          <a:p>
            <a:pPr lvl="2"/>
            <a:r>
              <a:rPr lang="ga-IE" dirty="0"/>
              <a:t>Third level</a:t>
            </a:r>
          </a:p>
          <a:p>
            <a:pPr lvl="3"/>
            <a:r>
              <a:rPr lang="ga-IE" dirty="0"/>
              <a:t>Fourth level</a:t>
            </a:r>
          </a:p>
          <a:p>
            <a:pPr lvl="4"/>
            <a:r>
              <a:rPr lang="ga-IE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775200" cy="42672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dirty="0"/>
              <a:t>Click to edit Master text styles</a:t>
            </a:r>
          </a:p>
          <a:p>
            <a:pPr lvl="1"/>
            <a:r>
              <a:rPr lang="ga-IE" dirty="0"/>
              <a:t>Second level</a:t>
            </a:r>
          </a:p>
          <a:p>
            <a:pPr lvl="2"/>
            <a:r>
              <a:rPr lang="ga-IE" dirty="0"/>
              <a:t>Third level</a:t>
            </a:r>
          </a:p>
          <a:p>
            <a:pPr lvl="3"/>
            <a:r>
              <a:rPr lang="ga-IE" dirty="0"/>
              <a:t>Fourth level</a:t>
            </a:r>
          </a:p>
          <a:p>
            <a:pPr lvl="4"/>
            <a:r>
              <a:rPr lang="ga-IE" dirty="0"/>
              <a:t>Fifth level</a:t>
            </a:r>
            <a:endParaRPr lang="en-GB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219200" y="6356351"/>
            <a:ext cx="87551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Teagasc</a:t>
            </a:r>
            <a:r>
              <a:rPr lang="en-US" dirty="0"/>
              <a:t> Presentation Footer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03075" y="6356351"/>
            <a:ext cx="7081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34368562-B963-D14D-B6B0-C53B94E906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53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85800"/>
            <a:ext cx="9753600" cy="731838"/>
          </a:xfrm>
        </p:spPr>
        <p:txBody>
          <a:bodyPr/>
          <a:lstStyle>
            <a:lvl1pPr>
              <a:defRPr/>
            </a:lvl1pPr>
          </a:lstStyle>
          <a:p>
            <a:r>
              <a:rPr lang="ga-IE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dirty="0"/>
              <a:t>Click to edit Master text styles</a:t>
            </a:r>
          </a:p>
          <a:p>
            <a:pPr lvl="1"/>
            <a:r>
              <a:rPr lang="ga-IE" dirty="0"/>
              <a:t>Second level</a:t>
            </a:r>
          </a:p>
          <a:p>
            <a:pPr lvl="2"/>
            <a:r>
              <a:rPr lang="ga-IE" dirty="0"/>
              <a:t>Third level</a:t>
            </a:r>
          </a:p>
          <a:p>
            <a:pPr lvl="3"/>
            <a:r>
              <a:rPr lang="ga-IE" dirty="0"/>
              <a:t>Fourth level</a:t>
            </a:r>
          </a:p>
          <a:p>
            <a:pPr lvl="4"/>
            <a:r>
              <a:rPr lang="ga-IE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19200" y="6356351"/>
            <a:ext cx="87551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Teagasc</a:t>
            </a:r>
            <a:r>
              <a:rPr lang="en-US" dirty="0"/>
              <a:t> Presentation Footer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03075" y="6356351"/>
            <a:ext cx="7081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34368562-B963-D14D-B6B0-C53B94E906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4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85800"/>
            <a:ext cx="9753600" cy="731838"/>
          </a:xfrm>
        </p:spPr>
        <p:txBody>
          <a:bodyPr/>
          <a:lstStyle/>
          <a:p>
            <a:r>
              <a:rPr lang="ga-IE" dirty="0"/>
              <a:t>Click to edit Master title style</a:t>
            </a:r>
            <a:endParaRPr lang="en-GB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219200" y="6356351"/>
            <a:ext cx="87551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Teagasc</a:t>
            </a:r>
            <a:r>
              <a:rPr lang="en-US" dirty="0"/>
              <a:t> Presentation Footer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03075" y="6356351"/>
            <a:ext cx="7081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34368562-B963-D14D-B6B0-C53B94E906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8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219200" y="6356351"/>
            <a:ext cx="87551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Teagasc</a:t>
            </a:r>
            <a:r>
              <a:rPr lang="en-US" dirty="0"/>
              <a:t> Presentation Footer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03075" y="6356351"/>
            <a:ext cx="7081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34368562-B963-D14D-B6B0-C53B94E906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6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pitchFamily="100" charset="-128"/>
          <a:cs typeface="ヒラギノ角ゴ Pro W3" pitchFamily="100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100" charset="0"/>
          <a:ea typeface="ヒラギノ角ゴ Pro W3" pitchFamily="100" charset="-128"/>
          <a:cs typeface="ヒラギノ角ゴ Pro W3" pitchFamily="10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100" charset="0"/>
          <a:ea typeface="ヒラギノ角ゴ Pro W3" pitchFamily="100" charset="-128"/>
          <a:cs typeface="ヒラギノ角ゴ Pro W3" pitchFamily="10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100" charset="0"/>
          <a:ea typeface="ヒラギノ角ゴ Pro W3" pitchFamily="100" charset="-128"/>
          <a:cs typeface="ヒラギノ角ゴ Pro W3" pitchFamily="10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100" charset="0"/>
          <a:ea typeface="ヒラギノ角ゴ Pro W3" pitchFamily="100" charset="-128"/>
          <a:cs typeface="ヒラギノ角ゴ Pro W3" pitchFamily="10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100" charset="0"/>
          <a:ea typeface="ヒラギノ角ゴ Pro W3" pitchFamily="100" charset="-128"/>
          <a:cs typeface="ヒラギノ角ゴ Pro W3" pitchFamily="10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100" charset="0"/>
          <a:ea typeface="ヒラギノ角ゴ Pro W3" pitchFamily="100" charset="-128"/>
          <a:cs typeface="ヒラギノ角ゴ Pro W3" pitchFamily="10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100" charset="0"/>
          <a:ea typeface="ヒラギノ角ゴ Pro W3" pitchFamily="100" charset="-128"/>
          <a:cs typeface="ヒラギノ角ゴ Pro W3" pitchFamily="10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100" charset="0"/>
          <a:ea typeface="ヒラギノ角ゴ Pro W3" pitchFamily="100" charset="-128"/>
          <a:cs typeface="ヒラギノ角ゴ Pro W3" pitchFamily="10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pitchFamily="100" charset="-128"/>
          <a:cs typeface="ヒラギノ角ゴ Pro W3" pitchFamily="10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pitchFamily="100" charset="-128"/>
          <a:cs typeface="ヒラギノ角ゴ Pro W3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56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56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56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685800"/>
            <a:ext cx="9753600" cy="7318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9200" y="1600200"/>
            <a:ext cx="9753600" cy="4191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219200" y="6189663"/>
            <a:ext cx="8755120" cy="53181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Teagasc</a:t>
            </a:r>
            <a:r>
              <a:rPr lang="en-US" dirty="0"/>
              <a:t> Presentation Footer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03075" y="6189663"/>
            <a:ext cx="708196" cy="531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34368562-B963-D14D-B6B0-C53B94E906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1829A9E-04C4-714C-B69D-81D9A865C83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405340" y="6189663"/>
            <a:ext cx="1532873" cy="5318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359828"/>
          </a:solidFill>
          <a:latin typeface="Arial"/>
          <a:ea typeface="ヒラギノ角ゴ Pro W3" pitchFamily="100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59828"/>
          </a:solidFill>
          <a:latin typeface="Arial" pitchFamily="100" charset="0"/>
          <a:ea typeface="ヒラギノ角ゴ Pro W3" pitchFamily="100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59828"/>
          </a:solidFill>
          <a:latin typeface="Arial" pitchFamily="100" charset="0"/>
          <a:ea typeface="ヒラギノ角ゴ Pro W3" pitchFamily="100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59828"/>
          </a:solidFill>
          <a:latin typeface="Arial" pitchFamily="100" charset="0"/>
          <a:ea typeface="ヒラギノ角ゴ Pro W3" pitchFamily="100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59828"/>
          </a:solidFill>
          <a:latin typeface="Arial" pitchFamily="100" charset="0"/>
          <a:ea typeface="ヒラギノ角ゴ Pro W3" pitchFamily="100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 b="1">
          <a:solidFill>
            <a:srgbClr val="359828"/>
          </a:solidFill>
          <a:latin typeface="Arial" pitchFamily="100" charset="0"/>
          <a:ea typeface="ヒラギノ角ゴ Pro W3" pitchFamily="100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 b="1">
          <a:solidFill>
            <a:srgbClr val="359828"/>
          </a:solidFill>
          <a:latin typeface="Arial" pitchFamily="100" charset="0"/>
          <a:ea typeface="ヒラギノ角ゴ Pro W3" pitchFamily="100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 b="1">
          <a:solidFill>
            <a:srgbClr val="359828"/>
          </a:solidFill>
          <a:latin typeface="Arial" pitchFamily="100" charset="0"/>
          <a:ea typeface="ヒラギノ角ゴ Pro W3" pitchFamily="100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 b="1">
          <a:solidFill>
            <a:srgbClr val="359828"/>
          </a:solidFill>
          <a:latin typeface="Arial" pitchFamily="100" charset="0"/>
          <a:ea typeface="ヒラギノ角ゴ Pro W3" pitchFamily="100" charset="-128"/>
        </a:defRPr>
      </a:lvl9pPr>
    </p:titleStyle>
    <p:bodyStyle>
      <a:lvl1pPr marL="360363" indent="-360363" algn="l" defTabSz="457200" rtl="0" eaLnBrk="0" fontAlgn="base" hangingPunct="0">
        <a:spcBef>
          <a:spcPct val="20000"/>
        </a:spcBef>
        <a:spcAft>
          <a:spcPts val="600"/>
        </a:spcAft>
        <a:buClr>
          <a:srgbClr val="007944"/>
        </a:buClr>
        <a:buFont typeface="Wingdings" charset="0"/>
        <a:buChar char="§"/>
        <a:defRPr sz="3200" kern="1200">
          <a:solidFill>
            <a:schemeClr val="tx1"/>
          </a:solidFill>
          <a:latin typeface="Arial"/>
          <a:ea typeface="ヒラギノ角ゴ Pro W3" pitchFamily="100" charset="-128"/>
          <a:cs typeface="Arial"/>
        </a:defRPr>
      </a:lvl1pPr>
      <a:lvl2pPr marL="627063" indent="-266700" algn="l" defTabSz="457200" rtl="0" eaLnBrk="0" fontAlgn="base" hangingPunct="0">
        <a:spcBef>
          <a:spcPct val="20000"/>
        </a:spcBef>
        <a:spcAft>
          <a:spcPts val="600"/>
        </a:spcAft>
        <a:buClr>
          <a:srgbClr val="AFC124"/>
        </a:buClr>
        <a:buFont typeface="Arial" charset="0"/>
        <a:buChar char="•"/>
        <a:defRPr sz="2800" kern="1200">
          <a:solidFill>
            <a:schemeClr val="tx1"/>
          </a:solidFill>
          <a:latin typeface="Arial"/>
          <a:ea typeface="ヒラギノ角ゴ Pro W3" pitchFamily="100" charset="-128"/>
          <a:cs typeface="Arial"/>
        </a:defRPr>
      </a:lvl2pPr>
      <a:lvl3pPr marL="893763" indent="-266700" algn="l" defTabSz="457200" rtl="0" eaLnBrk="0" fontAlgn="base" hangingPunct="0">
        <a:spcBef>
          <a:spcPct val="20000"/>
        </a:spcBef>
        <a:spcAft>
          <a:spcPts val="600"/>
        </a:spcAft>
        <a:buClr>
          <a:srgbClr val="6C411F"/>
        </a:buClr>
        <a:buFont typeface="Lucida Grande" charset="0"/>
        <a:buChar char="»"/>
        <a:defRPr sz="2400" kern="1200">
          <a:solidFill>
            <a:schemeClr val="tx1"/>
          </a:solidFill>
          <a:latin typeface="Arial"/>
          <a:ea typeface="ヒラギノ角ゴ Pro W3" pitchFamily="100" charset="-128"/>
          <a:cs typeface="Arial"/>
        </a:defRPr>
      </a:lvl3pPr>
      <a:lvl4pPr marL="1168400" indent="-274638" algn="l" defTabSz="457200" rtl="0" eaLnBrk="0" fontAlgn="base" hangingPunct="0">
        <a:spcBef>
          <a:spcPct val="20000"/>
        </a:spcBef>
        <a:spcAft>
          <a:spcPts val="600"/>
        </a:spcAft>
        <a:buClr>
          <a:srgbClr val="9E743B"/>
        </a:buClr>
        <a:buFont typeface="Wingdings" charset="0"/>
        <a:buChar char="§"/>
        <a:defRPr sz="2000" kern="1200">
          <a:solidFill>
            <a:schemeClr val="tx1"/>
          </a:solidFill>
          <a:latin typeface="Arial"/>
          <a:ea typeface="ヒラギノ角ゴ Pro W3" pitchFamily="100" charset="-128"/>
          <a:cs typeface="Arial"/>
        </a:defRPr>
      </a:lvl4pPr>
      <a:lvl5pPr marL="1347788" indent="-273050" algn="l" defTabSz="457200" rtl="0" eaLnBrk="0" fontAlgn="base" hangingPunct="0">
        <a:spcBef>
          <a:spcPct val="20000"/>
        </a:spcBef>
        <a:spcAft>
          <a:spcPts val="600"/>
        </a:spcAft>
        <a:buClr>
          <a:srgbClr val="DC6D36"/>
        </a:buClr>
        <a:buFont typeface="Arial" charset="0"/>
        <a:buChar char="•"/>
        <a:defRPr sz="2000" kern="1200">
          <a:solidFill>
            <a:schemeClr val="tx1"/>
          </a:solidFill>
          <a:latin typeface="Arial"/>
          <a:ea typeface="ヒラギノ角ゴ Pro W3" pitchFamily="100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5" b="10686"/>
          <a:stretch/>
        </p:blipFill>
        <p:spPr>
          <a:xfrm>
            <a:off x="0" y="0"/>
            <a:ext cx="12185650" cy="6352674"/>
          </a:xfrm>
          <a:prstGeom prst="rect">
            <a:avLst/>
          </a:prstGeom>
        </p:spPr>
      </p:pic>
      <p:sp>
        <p:nvSpPr>
          <p:cNvPr id="5121" name="Title 41"/>
          <p:cNvSpPr>
            <a:spLocks noGrp="1"/>
          </p:cNvSpPr>
          <p:nvPr>
            <p:ph type="title"/>
          </p:nvPr>
        </p:nvSpPr>
        <p:spPr bwMode="auto">
          <a:xfrm>
            <a:off x="6350" y="470069"/>
            <a:ext cx="9771830" cy="1558691"/>
          </a:xfrm>
          <a:solidFill>
            <a:srgbClr val="000000">
              <a:alpha val="59999"/>
            </a:srgbClr>
          </a:solidFill>
          <a:ln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36000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IE" sz="2000" dirty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/>
            </a:r>
            <a:br>
              <a:rPr lang="en-IE" sz="2000" dirty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</a:br>
            <a:r>
              <a:rPr lang="en-IE" sz="2000" dirty="0" smtClean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/>
            </a:r>
            <a:br>
              <a:rPr lang="en-IE" sz="2000" dirty="0" smtClean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</a:br>
            <a:r>
              <a:rPr lang="en-IE" sz="4400" dirty="0" smtClean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The </a:t>
            </a:r>
            <a:r>
              <a:rPr lang="en-IE" sz="4400" dirty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Irish </a:t>
            </a:r>
            <a:r>
              <a:rPr lang="en-IE" sz="4400" dirty="0" err="1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marteloscope</a:t>
            </a:r>
            <a:r>
              <a:rPr lang="en-IE" sz="4400" dirty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 training </a:t>
            </a:r>
            <a:r>
              <a:rPr lang="en-IE" sz="4400" dirty="0" smtClean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network </a:t>
            </a:r>
            <a:r>
              <a:rPr lang="en-IE" sz="2000" i="1" dirty="0" smtClean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/>
            </a:r>
            <a:br>
              <a:rPr lang="en-IE" sz="2000" i="1" dirty="0" smtClean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</a:br>
            <a:r>
              <a:rPr lang="en-IE" sz="2000" i="1" dirty="0" smtClean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Exploring </a:t>
            </a:r>
            <a:r>
              <a:rPr lang="en-IE" sz="2000" i="1" dirty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integrated management potential with forest owners, foresters, forestry students and </a:t>
            </a:r>
            <a:r>
              <a:rPr lang="en-IE" sz="2000" i="1" dirty="0" smtClean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ecologists.  </a:t>
            </a:r>
            <a:r>
              <a:rPr lang="en-IE" sz="1600" i="1" dirty="0" smtClean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Jonathan </a:t>
            </a:r>
            <a:r>
              <a:rPr lang="en-IE" sz="1600" i="1" dirty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Spazzi,  </a:t>
            </a:r>
            <a:r>
              <a:rPr lang="en-IE" sz="1600" i="1" dirty="0" smtClean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October 2022</a:t>
            </a:r>
            <a:r>
              <a:rPr lang="en-US" sz="1600" dirty="0" smtClean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/>
            </a:r>
            <a:br>
              <a:rPr lang="en-US" sz="1600" dirty="0" smtClean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</a:br>
            <a:r>
              <a:rPr lang="en-US" sz="1400" dirty="0" smtClean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/>
            </a:r>
            <a:br>
              <a:rPr lang="en-US" sz="1400" dirty="0" smtClean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ea typeface="ヒラギノ角ゴ Pro W3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D2BA088-E7E9-AD47-A29E-87150AEBA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" y="4953000"/>
            <a:ext cx="12179300" cy="2056800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B26F1FEE-B4E5-C841-A0C0-37BB0899101F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778180" cy="20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71" y="73444"/>
            <a:ext cx="9753600" cy="731838"/>
          </a:xfrm>
        </p:spPr>
        <p:txBody>
          <a:bodyPr/>
          <a:lstStyle/>
          <a:p>
            <a:r>
              <a:rPr lang="en-IE" dirty="0" smtClean="0"/>
              <a:t>             Foresters workshops</a:t>
            </a:r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368562-B963-D14D-B6B0-C53B94E906B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398" t="8239" r="398" b="16501"/>
          <a:stretch/>
        </p:blipFill>
        <p:spPr>
          <a:xfrm>
            <a:off x="-66675" y="2833352"/>
            <a:ext cx="6954251" cy="402464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941806"/>
            <a:ext cx="12468225" cy="2180565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E" sz="3800" dirty="0">
                <a:solidFill>
                  <a:schemeClr val="bg1"/>
                </a:solidFill>
              </a:rPr>
              <a:t>I</a:t>
            </a:r>
            <a:r>
              <a:rPr lang="en-IE" sz="3800" dirty="0" smtClean="0">
                <a:solidFill>
                  <a:schemeClr val="bg1"/>
                </a:solidFill>
              </a:rPr>
              <a:t>ntegrating </a:t>
            </a:r>
            <a:r>
              <a:rPr lang="en-IE" sz="3800" dirty="0">
                <a:solidFill>
                  <a:schemeClr val="bg1"/>
                </a:solidFill>
              </a:rPr>
              <a:t>hardwood production with ecosystem </a:t>
            </a:r>
            <a:r>
              <a:rPr lang="en-IE" sz="3800" dirty="0" smtClean="0">
                <a:solidFill>
                  <a:schemeClr val="bg1"/>
                </a:solidFill>
              </a:rPr>
              <a:t>services, </a:t>
            </a:r>
            <a:r>
              <a:rPr lang="en-IE" sz="3800" dirty="0">
                <a:solidFill>
                  <a:schemeClr val="bg1"/>
                </a:solidFill>
              </a:rPr>
              <a:t>forest </a:t>
            </a:r>
            <a:r>
              <a:rPr lang="en-IE" sz="3800" dirty="0" smtClean="0">
                <a:solidFill>
                  <a:schemeClr val="bg1"/>
                </a:solidFill>
              </a:rPr>
              <a:t>resilience </a:t>
            </a:r>
            <a:endParaRPr lang="en-IE" sz="3800" dirty="0">
              <a:solidFill>
                <a:schemeClr val="bg1"/>
              </a:solidFill>
            </a:endParaRPr>
          </a:p>
          <a:p>
            <a:r>
              <a:rPr lang="en-IE" sz="3800" dirty="0">
                <a:solidFill>
                  <a:schemeClr val="bg1"/>
                </a:solidFill>
              </a:rPr>
              <a:t>E</a:t>
            </a:r>
            <a:r>
              <a:rPr lang="en-IE" sz="3800" dirty="0" smtClean="0">
                <a:solidFill>
                  <a:schemeClr val="bg1"/>
                </a:solidFill>
              </a:rPr>
              <a:t>xercises </a:t>
            </a:r>
            <a:r>
              <a:rPr lang="en-IE" sz="3800" dirty="0">
                <a:solidFill>
                  <a:schemeClr val="bg1"/>
                </a:solidFill>
              </a:rPr>
              <a:t>in </a:t>
            </a:r>
            <a:r>
              <a:rPr lang="en-IE" sz="3800" dirty="0" smtClean="0">
                <a:solidFill>
                  <a:schemeClr val="bg1"/>
                </a:solidFill>
              </a:rPr>
              <a:t>young </a:t>
            </a:r>
            <a:r>
              <a:rPr lang="en-IE" sz="3800" dirty="0">
                <a:solidFill>
                  <a:schemeClr val="bg1"/>
                </a:solidFill>
              </a:rPr>
              <a:t>plantation </a:t>
            </a:r>
            <a:r>
              <a:rPr lang="en-IE" sz="3800" dirty="0" smtClean="0">
                <a:solidFill>
                  <a:schemeClr val="bg1"/>
                </a:solidFill>
              </a:rPr>
              <a:t>and </a:t>
            </a:r>
            <a:r>
              <a:rPr lang="en-IE" sz="3800" dirty="0">
                <a:solidFill>
                  <a:schemeClr val="bg1"/>
                </a:solidFill>
              </a:rPr>
              <a:t>in a more advanced </a:t>
            </a:r>
            <a:r>
              <a:rPr lang="en-IE" sz="3800" dirty="0" err="1">
                <a:solidFill>
                  <a:schemeClr val="bg1"/>
                </a:solidFill>
              </a:rPr>
              <a:t>marteloscope</a:t>
            </a:r>
            <a:r>
              <a:rPr lang="en-IE" sz="3800" dirty="0">
                <a:solidFill>
                  <a:schemeClr val="bg1"/>
                </a:solidFill>
              </a:rPr>
              <a:t> </a:t>
            </a:r>
            <a:r>
              <a:rPr lang="en-IE" sz="3800" dirty="0" smtClean="0">
                <a:solidFill>
                  <a:schemeClr val="bg1"/>
                </a:solidFill>
              </a:rPr>
              <a:t>plot</a:t>
            </a:r>
          </a:p>
          <a:p>
            <a:r>
              <a:rPr lang="en-IE" sz="3800" dirty="0" smtClean="0">
                <a:solidFill>
                  <a:schemeClr val="bg1"/>
                </a:solidFill>
              </a:rPr>
              <a:t>Explores tree-focused silviculture and close to nature management </a:t>
            </a:r>
            <a:endParaRPr lang="en-IE" sz="3800" dirty="0" smtClean="0">
              <a:solidFill>
                <a:schemeClr val="bg1"/>
              </a:solidFill>
            </a:endParaRPr>
          </a:p>
          <a:p>
            <a:r>
              <a:rPr lang="en-IE" sz="3800" dirty="0" smtClean="0">
                <a:solidFill>
                  <a:schemeClr val="bg1"/>
                </a:solidFill>
              </a:rPr>
              <a:t>Teagasc </a:t>
            </a:r>
            <a:r>
              <a:rPr lang="en-IE" sz="3800" dirty="0" smtClean="0">
                <a:solidFill>
                  <a:schemeClr val="bg1"/>
                </a:solidFill>
              </a:rPr>
              <a:t>also collaborating with DAFM/PSI to foresters workshops for the CCF scheme</a:t>
            </a:r>
          </a:p>
          <a:p>
            <a:endParaRPr lang="en-IE" sz="9600" dirty="0" smtClean="0">
              <a:solidFill>
                <a:schemeClr val="bg1"/>
              </a:solidFill>
            </a:endParaRPr>
          </a:p>
          <a:p>
            <a:endParaRPr lang="en-IE" sz="8000" dirty="0" smtClean="0">
              <a:solidFill>
                <a:schemeClr val="bg1"/>
              </a:solidFill>
            </a:endParaRPr>
          </a:p>
          <a:p>
            <a:endParaRPr lang="en-IE" sz="8000" dirty="0" smtClean="0">
              <a:solidFill>
                <a:schemeClr val="bg1"/>
              </a:solidFill>
            </a:endParaRPr>
          </a:p>
          <a:p>
            <a:endParaRPr lang="en-IE" sz="80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005" t="3083" r="7361" b="2991"/>
          <a:stretch/>
        </p:blipFill>
        <p:spPr>
          <a:xfrm>
            <a:off x="6887576" y="2833352"/>
            <a:ext cx="5304423" cy="402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1411" y="151646"/>
            <a:ext cx="6232358" cy="731838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IE" sz="3200" dirty="0" smtClean="0"/>
              <a:t>   “Virtual classroom” training    </a:t>
            </a:r>
            <a:endParaRPr lang="en-IE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8" y="21108"/>
            <a:ext cx="5618747" cy="410276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Teagasc Presentation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368562-B963-D14D-B6B0-C53B94E906B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10639"/>
          <a:stretch/>
        </p:blipFill>
        <p:spPr>
          <a:xfrm>
            <a:off x="-7829" y="4102768"/>
            <a:ext cx="1848661" cy="27552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879" y="4123876"/>
            <a:ext cx="1749040" cy="2734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831" y="4113322"/>
            <a:ext cx="2013217" cy="27552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63127" y="883484"/>
            <a:ext cx="6340642" cy="653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eaLnBrk="0" hangingPunct="0">
              <a:spcBef>
                <a:spcPct val="20000"/>
              </a:spcBef>
              <a:spcAft>
                <a:spcPts val="600"/>
              </a:spcAft>
              <a:buClr>
                <a:srgbClr val="007944"/>
              </a:buClr>
              <a:buFont typeface="Wingdings" charset="0"/>
              <a:buChar char="§"/>
            </a:pPr>
            <a:r>
              <a:rPr lang="en-IE" sz="2000" dirty="0" smtClean="0">
                <a:solidFill>
                  <a:prstClr val="white"/>
                </a:solidFill>
                <a:latin typeface="Arial"/>
                <a:ea typeface="ヒラギノ角ゴ Pro W3" pitchFamily="100" charset="-128"/>
                <a:cs typeface="Arial"/>
              </a:rPr>
              <a:t>Four weeks online programme: facilitation-style </a:t>
            </a:r>
            <a:r>
              <a:rPr lang="en-IE" sz="2000" dirty="0">
                <a:solidFill>
                  <a:prstClr val="white"/>
                </a:solidFill>
                <a:latin typeface="Arial"/>
                <a:ea typeface="ヒラギノ角ゴ Pro W3" pitchFamily="100" charset="-128"/>
                <a:cs typeface="Arial"/>
              </a:rPr>
              <a:t>virtual meetings, video tutorials and interactive </a:t>
            </a:r>
            <a:r>
              <a:rPr lang="en-IE" sz="2000" dirty="0" smtClean="0">
                <a:solidFill>
                  <a:prstClr val="white"/>
                </a:solidFill>
                <a:latin typeface="Arial"/>
                <a:ea typeface="ヒラギノ角ゴ Pro W3" pitchFamily="100" charset="-128"/>
                <a:cs typeface="Arial"/>
              </a:rPr>
              <a:t>exercises </a:t>
            </a:r>
          </a:p>
          <a:p>
            <a:pPr marL="360363" lvl="0" indent="-360363" eaLnBrk="0" hangingPunct="0">
              <a:spcBef>
                <a:spcPct val="20000"/>
              </a:spcBef>
              <a:spcAft>
                <a:spcPts val="600"/>
              </a:spcAft>
              <a:buClr>
                <a:srgbClr val="007944"/>
              </a:buClr>
              <a:buFont typeface="Wingdings" charset="0"/>
              <a:buChar char="§"/>
            </a:pPr>
            <a:r>
              <a:rPr lang="en-IE" sz="2000" dirty="0" smtClean="0">
                <a:solidFill>
                  <a:prstClr val="white"/>
                </a:solidFill>
                <a:latin typeface="Arial"/>
                <a:ea typeface="ヒラギノ角ゴ Pro W3" pitchFamily="100" charset="-128"/>
                <a:cs typeface="Arial"/>
              </a:rPr>
              <a:t>Owners are to </a:t>
            </a:r>
            <a:r>
              <a:rPr lang="en-IE" sz="2000" dirty="0">
                <a:solidFill>
                  <a:prstClr val="white"/>
                </a:solidFill>
                <a:latin typeface="Arial"/>
                <a:ea typeface="ヒラギノ角ゴ Pro W3" pitchFamily="100" charset="-128"/>
                <a:cs typeface="Arial"/>
              </a:rPr>
              <a:t>explore their woodland, carry out practical </a:t>
            </a:r>
            <a:r>
              <a:rPr lang="en-IE" sz="2000" dirty="0" smtClean="0">
                <a:solidFill>
                  <a:prstClr val="white"/>
                </a:solidFill>
                <a:latin typeface="Arial"/>
                <a:ea typeface="ヒラギノ角ゴ Pro W3" pitchFamily="100" charset="-128"/>
                <a:cs typeface="Arial"/>
              </a:rPr>
              <a:t>exercises and </a:t>
            </a:r>
            <a:r>
              <a:rPr lang="en-IE" sz="2000" dirty="0">
                <a:solidFill>
                  <a:prstClr val="white"/>
                </a:solidFill>
                <a:latin typeface="Arial"/>
                <a:ea typeface="ヒラギノ角ゴ Pro W3" pitchFamily="100" charset="-128"/>
                <a:cs typeface="Arial"/>
              </a:rPr>
              <a:t>share results with their peer group through a forum </a:t>
            </a:r>
          </a:p>
          <a:p>
            <a:pPr marL="360363" lvl="0" indent="-360363" eaLnBrk="0" hangingPunct="0">
              <a:spcBef>
                <a:spcPct val="20000"/>
              </a:spcBef>
              <a:spcAft>
                <a:spcPts val="600"/>
              </a:spcAft>
              <a:buClr>
                <a:srgbClr val="007944"/>
              </a:buClr>
              <a:buFont typeface="Wingdings" charset="0"/>
              <a:buChar char="§"/>
            </a:pPr>
            <a:r>
              <a:rPr lang="en-IE" sz="2000" dirty="0">
                <a:solidFill>
                  <a:prstClr val="white"/>
                </a:solidFill>
                <a:latin typeface="Arial"/>
                <a:ea typeface="ヒラギノ角ゴ Pro W3" pitchFamily="100" charset="-128"/>
                <a:cs typeface="Arial"/>
              </a:rPr>
              <a:t>The video tutorials allows </a:t>
            </a:r>
            <a:r>
              <a:rPr lang="en-IE" sz="2000" dirty="0" smtClean="0">
                <a:solidFill>
                  <a:prstClr val="white"/>
                </a:solidFill>
                <a:latin typeface="Arial"/>
                <a:ea typeface="ヒラギノ角ゴ Pro W3" pitchFamily="100" charset="-128"/>
                <a:cs typeface="Arial"/>
              </a:rPr>
              <a:t>participants </a:t>
            </a:r>
            <a:r>
              <a:rPr lang="en-IE" sz="2000" dirty="0">
                <a:solidFill>
                  <a:prstClr val="white"/>
                </a:solidFill>
                <a:latin typeface="Arial"/>
                <a:ea typeface="ヒラギノ角ゴ Pro W3" pitchFamily="100" charset="-128"/>
                <a:cs typeface="Arial"/>
              </a:rPr>
              <a:t>to join in remotely in the comfort of their home and </a:t>
            </a:r>
            <a:r>
              <a:rPr lang="en-IE" sz="2000" dirty="0" smtClean="0">
                <a:solidFill>
                  <a:prstClr val="white"/>
                </a:solidFill>
                <a:latin typeface="Arial"/>
                <a:ea typeface="ヒラギノ角ゴ Pro W3" pitchFamily="100" charset="-128"/>
                <a:cs typeface="Arial"/>
              </a:rPr>
              <a:t>explore  the </a:t>
            </a:r>
            <a:r>
              <a:rPr lang="en-IE" sz="2000" dirty="0">
                <a:solidFill>
                  <a:prstClr val="white"/>
                </a:solidFill>
                <a:latin typeface="Arial"/>
                <a:ea typeface="ヒラギノ角ゴ Pro W3" pitchFamily="100" charset="-128"/>
                <a:cs typeface="Arial"/>
              </a:rPr>
              <a:t>subject </a:t>
            </a:r>
            <a:r>
              <a:rPr lang="en-IE" sz="2000" dirty="0" smtClean="0">
                <a:solidFill>
                  <a:prstClr val="white"/>
                </a:solidFill>
                <a:latin typeface="Arial"/>
                <a:ea typeface="ヒラギノ角ゴ Pro W3" pitchFamily="100" charset="-128"/>
                <a:cs typeface="Arial"/>
              </a:rPr>
              <a:t>matter</a:t>
            </a:r>
          </a:p>
          <a:p>
            <a:pPr marL="360363" lvl="0" indent="-360363" eaLnBrk="0" hangingPunct="0">
              <a:spcBef>
                <a:spcPct val="20000"/>
              </a:spcBef>
              <a:spcAft>
                <a:spcPts val="600"/>
              </a:spcAft>
              <a:buClr>
                <a:srgbClr val="007944"/>
              </a:buClr>
              <a:buFont typeface="Wingdings" charset="0"/>
              <a:buChar char="§"/>
            </a:pPr>
            <a:r>
              <a:rPr lang="en-IE" sz="2000" dirty="0" err="1" smtClean="0">
                <a:solidFill>
                  <a:prstClr val="white"/>
                </a:solidFill>
                <a:latin typeface="Arial"/>
                <a:ea typeface="ヒラギノ角ゴ Pro W3" pitchFamily="100" charset="-128"/>
                <a:cs typeface="Arial"/>
              </a:rPr>
              <a:t>Marteloscope</a:t>
            </a:r>
            <a:r>
              <a:rPr lang="en-IE" sz="2000" dirty="0" smtClean="0">
                <a:solidFill>
                  <a:prstClr val="white"/>
                </a:solidFill>
                <a:latin typeface="Arial"/>
                <a:ea typeface="ヒラギノ角ゴ Pro W3" pitchFamily="100" charset="-128"/>
                <a:cs typeface="Arial"/>
              </a:rPr>
              <a:t> workshop as end of the course validation</a:t>
            </a:r>
          </a:p>
          <a:p>
            <a:pPr marL="360363" lvl="0" indent="-360363" eaLnBrk="0" hangingPunct="0">
              <a:spcBef>
                <a:spcPct val="20000"/>
              </a:spcBef>
              <a:spcAft>
                <a:spcPts val="600"/>
              </a:spcAft>
              <a:buClr>
                <a:srgbClr val="007944"/>
              </a:buClr>
              <a:buFont typeface="Wingdings" charset="0"/>
              <a:buChar char="§"/>
            </a:pPr>
            <a:r>
              <a:rPr lang="en-IE" sz="2000" b="1" dirty="0" smtClean="0">
                <a:solidFill>
                  <a:srgbClr val="DC6D36"/>
                </a:solidFill>
                <a:latin typeface="Arial"/>
                <a:ea typeface="ヒラギノ角ゴ Pro W3" pitchFamily="100" charset="-128"/>
                <a:cs typeface="Arial"/>
              </a:rPr>
              <a:t>Led to new Erasmus+ (MOOC-For-Change) : design and deliver state of the art interactive online course on </a:t>
            </a:r>
            <a:r>
              <a:rPr lang="en-IE" sz="2000" b="1" dirty="0" err="1" smtClean="0">
                <a:solidFill>
                  <a:srgbClr val="DC6D36"/>
                </a:solidFill>
                <a:latin typeface="Arial"/>
                <a:ea typeface="ヒラギノ角ゴ Pro W3" pitchFamily="100" charset="-128"/>
                <a:cs typeface="Arial"/>
              </a:rPr>
              <a:t>CtN</a:t>
            </a:r>
            <a:r>
              <a:rPr lang="en-IE" sz="2000" b="1" dirty="0" smtClean="0">
                <a:solidFill>
                  <a:srgbClr val="DC6D36"/>
                </a:solidFill>
                <a:latin typeface="Arial"/>
                <a:ea typeface="ヒラギノ角ゴ Pro W3" pitchFamily="100" charset="-128"/>
                <a:cs typeface="Arial"/>
              </a:rPr>
              <a:t> </a:t>
            </a:r>
            <a:r>
              <a:rPr lang="en-IE" sz="2000" b="1" dirty="0" smtClean="0">
                <a:solidFill>
                  <a:srgbClr val="DC6D36"/>
                </a:solidFill>
                <a:latin typeface="Arial"/>
                <a:ea typeface="ヒラギノ角ゴ Pro W3" pitchFamily="100" charset="-128"/>
                <a:cs typeface="Arial"/>
              </a:rPr>
              <a:t>management to reach 10000 participants in 3 languages in the next 3 years. </a:t>
            </a:r>
          </a:p>
          <a:p>
            <a:pPr marL="360363" lvl="0" indent="-360363" eaLnBrk="0" hangingPunct="0">
              <a:spcBef>
                <a:spcPct val="20000"/>
              </a:spcBef>
              <a:spcAft>
                <a:spcPts val="600"/>
              </a:spcAft>
              <a:buClr>
                <a:srgbClr val="007944"/>
              </a:buClr>
              <a:buFont typeface="Wingdings" charset="0"/>
              <a:buChar char="§"/>
            </a:pPr>
            <a:endParaRPr lang="en-IE" sz="2000" dirty="0" smtClean="0">
              <a:solidFill>
                <a:prstClr val="white"/>
              </a:solidFill>
              <a:latin typeface="Arial"/>
              <a:ea typeface="ヒラギノ角ゴ Pro W3" pitchFamily="100" charset="-128"/>
              <a:cs typeface="Arial"/>
            </a:endParaRPr>
          </a:p>
          <a:p>
            <a:pPr marL="360363" lvl="0" indent="-360363" eaLnBrk="0" hangingPunct="0">
              <a:spcBef>
                <a:spcPct val="20000"/>
              </a:spcBef>
              <a:spcAft>
                <a:spcPts val="600"/>
              </a:spcAft>
              <a:buClr>
                <a:srgbClr val="007944"/>
              </a:buClr>
              <a:buFont typeface="Wingdings" charset="0"/>
              <a:buChar char="§"/>
            </a:pPr>
            <a:endParaRPr lang="en-IE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8262" t="39826" r="10475" b="9618"/>
          <a:stretch/>
        </p:blipFill>
        <p:spPr>
          <a:xfrm>
            <a:off x="-13855" y="4100945"/>
            <a:ext cx="5696963" cy="27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0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                     Future plans    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 smtClean="0">
                <a:solidFill>
                  <a:schemeClr val="bg1"/>
                </a:solidFill>
              </a:rPr>
              <a:t>Process feedback from participants so far to update and improve workshops</a:t>
            </a:r>
          </a:p>
          <a:p>
            <a:r>
              <a:rPr lang="en-IE" dirty="0" smtClean="0">
                <a:solidFill>
                  <a:schemeClr val="bg1"/>
                </a:solidFill>
              </a:rPr>
              <a:t>Continue to offer workshops for a range forest users</a:t>
            </a:r>
          </a:p>
          <a:p>
            <a:r>
              <a:rPr lang="en-IE" dirty="0" smtClean="0">
                <a:solidFill>
                  <a:schemeClr val="bg1"/>
                </a:solidFill>
              </a:rPr>
              <a:t>Increase collaborations with </a:t>
            </a:r>
            <a:r>
              <a:rPr lang="en-IE" dirty="0" err="1" smtClean="0">
                <a:solidFill>
                  <a:schemeClr val="bg1"/>
                </a:solidFill>
              </a:rPr>
              <a:t>Coillte</a:t>
            </a:r>
            <a:r>
              <a:rPr lang="en-IE" dirty="0" smtClean="0">
                <a:solidFill>
                  <a:schemeClr val="bg1"/>
                </a:solidFill>
              </a:rPr>
              <a:t> </a:t>
            </a:r>
            <a:r>
              <a:rPr lang="en-IE" dirty="0" err="1" smtClean="0">
                <a:solidFill>
                  <a:schemeClr val="bg1"/>
                </a:solidFill>
              </a:rPr>
              <a:t>Bioforest</a:t>
            </a:r>
            <a:r>
              <a:rPr lang="en-IE" dirty="0" smtClean="0">
                <a:solidFill>
                  <a:schemeClr val="bg1"/>
                </a:solidFill>
              </a:rPr>
              <a:t> ecologists and foresters </a:t>
            </a:r>
          </a:p>
          <a:p>
            <a:r>
              <a:rPr lang="en-IE" dirty="0" smtClean="0">
                <a:solidFill>
                  <a:schemeClr val="bg1"/>
                </a:solidFill>
              </a:rPr>
              <a:t>Continue to collaborate with DAFM and PSI to further support and develop the CCF transformation scheme</a:t>
            </a:r>
          </a:p>
          <a:p>
            <a:r>
              <a:rPr lang="en-IE" dirty="0" smtClean="0">
                <a:solidFill>
                  <a:schemeClr val="bg1"/>
                </a:solidFill>
              </a:rPr>
              <a:t>Further interaction with the </a:t>
            </a:r>
            <a:r>
              <a:rPr lang="en-IE" dirty="0" smtClean="0">
                <a:solidFill>
                  <a:schemeClr val="bg1"/>
                </a:solidFill>
              </a:rPr>
              <a:t>Integrate </a:t>
            </a:r>
            <a:r>
              <a:rPr lang="en-IE" dirty="0">
                <a:solidFill>
                  <a:schemeClr val="bg1"/>
                </a:solidFill>
              </a:rPr>
              <a:t>N</a:t>
            </a:r>
            <a:r>
              <a:rPr lang="en-IE" dirty="0" smtClean="0">
                <a:solidFill>
                  <a:schemeClr val="bg1"/>
                </a:solidFill>
              </a:rPr>
              <a:t>etwork partners and other </a:t>
            </a:r>
            <a:r>
              <a:rPr lang="en-IE" dirty="0" smtClean="0">
                <a:solidFill>
                  <a:schemeClr val="bg1"/>
                </a:solidFill>
              </a:rPr>
              <a:t>European projects </a:t>
            </a:r>
            <a:endParaRPr lang="en-IE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dirty="0" smtClean="0"/>
          </a:p>
          <a:p>
            <a:endParaRPr lang="en-IE" dirty="0" smtClean="0"/>
          </a:p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368562-B963-D14D-B6B0-C53B94E906B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3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368562-B963-D14D-B6B0-C53B94E906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7944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944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949" r="18278" b="10214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88582" y="1806297"/>
            <a:ext cx="8633458" cy="830997"/>
          </a:xfrm>
          <a:prstGeom prst="rect">
            <a:avLst/>
          </a:prstGeom>
          <a:blipFill>
            <a:blip r:embed="rId4">
              <a:alphaModFix amt="61000"/>
            </a:blip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  Thank you for </a:t>
            </a:r>
            <a:r>
              <a:rPr lang="en-IE" sz="4800" dirty="0" smtClean="0">
                <a:solidFill>
                  <a:prstClr val="white"/>
                </a:solidFill>
              </a:rPr>
              <a:t>your</a:t>
            </a:r>
            <a:r>
              <a:rPr kumimoji="0" lang="en-IE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 attention  </a:t>
            </a:r>
            <a:endParaRPr kumimoji="0" lang="en-I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4320" y="6141674"/>
            <a:ext cx="2076190" cy="6380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7"/>
            <a:ext cx="1979910" cy="95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2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464" y="1343024"/>
            <a:ext cx="4095750" cy="4678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485775"/>
            <a:ext cx="11449050" cy="731838"/>
          </a:xfrm>
        </p:spPr>
        <p:txBody>
          <a:bodyPr/>
          <a:lstStyle/>
          <a:p>
            <a:r>
              <a:rPr lang="en-IE" dirty="0" smtClean="0"/>
              <a:t>     </a:t>
            </a:r>
            <a:r>
              <a:rPr lang="en-IE" dirty="0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IE" dirty="0" smtClean="0"/>
              <a:t> </a:t>
            </a:r>
            <a:r>
              <a:rPr lang="en-IE" dirty="0" smtClean="0">
                <a:latin typeface="Calibri" panose="020F0502020204030204" pitchFamily="34" charset="0"/>
                <a:cs typeface="Calibri" panose="020F0502020204030204" pitchFamily="34" charset="0"/>
              </a:rPr>
              <a:t>Teagasc Forestry Development Department </a:t>
            </a:r>
            <a:endParaRPr lang="en-I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319" r="833" b="4977"/>
          <a:stretch/>
        </p:blipFill>
        <p:spPr>
          <a:xfrm>
            <a:off x="845663" y="1343024"/>
            <a:ext cx="5673213" cy="510063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368562-B963-D14D-B6B0-C53B94E906B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464" y="1343024"/>
            <a:ext cx="1631560" cy="78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07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0664"/>
            <a:ext cx="12192000" cy="731838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I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E" dirty="0" smtClean="0">
                <a:latin typeface="Calibri" panose="020F0502020204030204" pitchFamily="34" charset="0"/>
                <a:cs typeface="Calibri" panose="020F0502020204030204" pitchFamily="34" charset="0"/>
              </a:rPr>
              <a:t>Irish forests history: from deforestation to reforestation                </a:t>
            </a:r>
            <a:r>
              <a:rPr lang="en-IE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IE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E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368562-B963-D14D-B6B0-C53B94E906B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71" y="1314001"/>
            <a:ext cx="9029700" cy="540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0700" y="5164618"/>
            <a:ext cx="981074" cy="9810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89245" y="3240663"/>
            <a:ext cx="4035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808,848 </a:t>
            </a:r>
            <a:r>
              <a:rPr lang="it-IT" dirty="0">
                <a:solidFill>
                  <a:schemeClr val="bg1"/>
                </a:solidFill>
              </a:rPr>
              <a:t>ha or 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11.6</a:t>
            </a:r>
            <a:r>
              <a:rPr lang="it-IT" dirty="0">
                <a:solidFill>
                  <a:schemeClr val="bg1"/>
                </a:solidFill>
              </a:rPr>
              <a:t>% </a:t>
            </a:r>
            <a:r>
              <a:rPr lang="en-IE" dirty="0" smtClean="0">
                <a:solidFill>
                  <a:schemeClr val="bg1"/>
                </a:solidFill>
              </a:rPr>
              <a:t>of </a:t>
            </a:r>
            <a:r>
              <a:rPr lang="en-IE" dirty="0">
                <a:solidFill>
                  <a:schemeClr val="bg1"/>
                </a:solidFill>
              </a:rPr>
              <a:t>the total land area of Ireland </a:t>
            </a:r>
          </a:p>
        </p:txBody>
      </p:sp>
    </p:spTree>
    <p:extLst>
      <p:ext uri="{BB962C8B-B14F-4D97-AF65-F5344CB8AC3E}">
        <p14:creationId xmlns:p14="http://schemas.microsoft.com/office/powerpoint/2010/main" val="359053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1415"/>
          <a:stretch/>
        </p:blipFill>
        <p:spPr>
          <a:xfrm>
            <a:off x="-643508" y="-98120"/>
            <a:ext cx="4704005" cy="6956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9569" y="363589"/>
            <a:ext cx="9753600" cy="689589"/>
          </a:xfrm>
        </p:spPr>
        <p:txBody>
          <a:bodyPr/>
          <a:lstStyle/>
          <a:p>
            <a:pPr algn="ctr"/>
            <a:r>
              <a:rPr lang="en-IE" dirty="0" smtClean="0"/>
              <a:t>                  </a:t>
            </a:r>
            <a:r>
              <a:rPr lang="en-IE" dirty="0" smtClean="0">
                <a:latin typeface="Calibri" panose="020F0502020204030204" pitchFamily="34" charset="0"/>
                <a:cs typeface="Calibri" panose="020F0502020204030204" pitchFamily="34" charset="0"/>
              </a:rPr>
              <a:t>Irish forestry current evolution                 </a:t>
            </a:r>
            <a:endParaRPr lang="en-I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0497" y="1189702"/>
            <a:ext cx="6342032" cy="5531773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en-IE" sz="3000" dirty="0">
                <a:solidFill>
                  <a:schemeClr val="bg1"/>
                </a:solidFill>
              </a:rPr>
              <a:t>Growing interest </a:t>
            </a:r>
            <a:r>
              <a:rPr lang="en-IE" sz="3000" dirty="0" smtClean="0">
                <a:solidFill>
                  <a:schemeClr val="bg1"/>
                </a:solidFill>
              </a:rPr>
              <a:t>amongst forest </a:t>
            </a:r>
            <a:r>
              <a:rPr lang="en-IE" sz="3000" dirty="0">
                <a:solidFill>
                  <a:schemeClr val="bg1"/>
                </a:solidFill>
              </a:rPr>
              <a:t>owners </a:t>
            </a:r>
            <a:r>
              <a:rPr lang="en-IE" sz="3000" dirty="0" smtClean="0">
                <a:solidFill>
                  <a:schemeClr val="bg1"/>
                </a:solidFill>
              </a:rPr>
              <a:t>and foresters on integrated management options </a:t>
            </a:r>
            <a:endParaRPr lang="en-IE" sz="3000" dirty="0">
              <a:solidFill>
                <a:schemeClr val="bg1"/>
              </a:solidFill>
            </a:endParaRPr>
          </a:p>
          <a:p>
            <a:r>
              <a:rPr lang="en-IE" sz="3000" dirty="0">
                <a:solidFill>
                  <a:schemeClr val="bg1"/>
                </a:solidFill>
              </a:rPr>
              <a:t>Hands-on </a:t>
            </a:r>
            <a:r>
              <a:rPr lang="en-IE" sz="3000" dirty="0" smtClean="0">
                <a:solidFill>
                  <a:schemeClr val="bg1"/>
                </a:solidFill>
              </a:rPr>
              <a:t>owners with high </a:t>
            </a:r>
            <a:r>
              <a:rPr lang="en-IE" sz="3000" dirty="0">
                <a:solidFill>
                  <a:schemeClr val="bg1"/>
                </a:solidFill>
              </a:rPr>
              <a:t>level of engagement </a:t>
            </a:r>
          </a:p>
          <a:p>
            <a:r>
              <a:rPr lang="en-IE" sz="3000" dirty="0">
                <a:solidFill>
                  <a:schemeClr val="bg1"/>
                </a:solidFill>
              </a:rPr>
              <a:t>Production, personal </a:t>
            </a:r>
            <a:r>
              <a:rPr lang="en-IE" sz="3000" dirty="0" smtClean="0">
                <a:solidFill>
                  <a:schemeClr val="bg1"/>
                </a:solidFill>
              </a:rPr>
              <a:t>satisfaction, biodiversity and </a:t>
            </a:r>
            <a:r>
              <a:rPr lang="en-IE" sz="3000" dirty="0">
                <a:solidFill>
                  <a:schemeClr val="bg1"/>
                </a:solidFill>
              </a:rPr>
              <a:t>legacy mix</a:t>
            </a:r>
          </a:p>
          <a:p>
            <a:r>
              <a:rPr lang="en-IE" sz="3000" dirty="0">
                <a:solidFill>
                  <a:schemeClr val="bg1"/>
                </a:solidFill>
              </a:rPr>
              <a:t>Opportunity to diversify </a:t>
            </a:r>
            <a:r>
              <a:rPr lang="en-IE" sz="3000" dirty="0" smtClean="0">
                <a:solidFill>
                  <a:schemeClr val="bg1"/>
                </a:solidFill>
              </a:rPr>
              <a:t>silviculture but </a:t>
            </a:r>
            <a:r>
              <a:rPr lang="en-IE" sz="3000" dirty="0">
                <a:solidFill>
                  <a:schemeClr val="bg1"/>
                </a:solidFill>
              </a:rPr>
              <a:t>also to </a:t>
            </a:r>
            <a:r>
              <a:rPr lang="en-IE" sz="3000" dirty="0" smtClean="0">
                <a:solidFill>
                  <a:schemeClr val="bg1"/>
                </a:solidFill>
              </a:rPr>
              <a:t>foster a new forest-use </a:t>
            </a:r>
            <a:r>
              <a:rPr lang="en-IE" sz="3000" dirty="0">
                <a:solidFill>
                  <a:schemeClr val="bg1"/>
                </a:solidFill>
              </a:rPr>
              <a:t>culture</a:t>
            </a:r>
          </a:p>
          <a:p>
            <a:r>
              <a:rPr lang="en-IE" sz="3000" dirty="0" smtClean="0">
                <a:solidFill>
                  <a:schemeClr val="bg1"/>
                </a:solidFill>
              </a:rPr>
              <a:t>Successful roll out of the DAFM CCF and NW schemes</a:t>
            </a:r>
          </a:p>
          <a:p>
            <a:r>
              <a:rPr lang="en-IE" sz="3000" dirty="0" smtClean="0">
                <a:solidFill>
                  <a:schemeClr val="bg1"/>
                </a:solidFill>
              </a:rPr>
              <a:t>Project Woodland  </a:t>
            </a:r>
          </a:p>
          <a:p>
            <a:r>
              <a:rPr lang="en-IE" sz="3000" dirty="0" smtClean="0">
                <a:solidFill>
                  <a:schemeClr val="bg1"/>
                </a:solidFill>
              </a:rPr>
              <a:t>“</a:t>
            </a:r>
            <a:r>
              <a:rPr lang="en-IE" sz="2600" i="1" dirty="0">
                <a:solidFill>
                  <a:schemeClr val="bg1"/>
                </a:solidFill>
              </a:rPr>
              <a:t>We need to develop a ‘Close to Nature’ model of forestry which also recognises the significant downstream benefits of forestry for the rural economy and the increasing role which timber can play as a climate friendly construction material”. Press </a:t>
            </a:r>
            <a:r>
              <a:rPr lang="en-IE" sz="2600" i="1" dirty="0" smtClean="0">
                <a:solidFill>
                  <a:schemeClr val="bg1"/>
                </a:solidFill>
              </a:rPr>
              <a:t>Release, </a:t>
            </a:r>
            <a:r>
              <a:rPr lang="en-IE" sz="2600" i="1" dirty="0">
                <a:solidFill>
                  <a:schemeClr val="bg1"/>
                </a:solidFill>
              </a:rPr>
              <a:t>Minister Pippa Hackett </a:t>
            </a:r>
            <a:endParaRPr lang="en-IE" sz="2600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2300" dirty="0" smtClean="0">
              <a:solidFill>
                <a:schemeClr val="bg1"/>
              </a:solidFill>
            </a:endParaRPr>
          </a:p>
          <a:p>
            <a:r>
              <a:rPr lang="en-IE" sz="4500" b="1" dirty="0" smtClean="0">
                <a:solidFill>
                  <a:srgbClr val="DC6D36"/>
                </a:solidFill>
              </a:rPr>
              <a:t>Recognised training-need for owners, foresters and contractors</a:t>
            </a:r>
          </a:p>
          <a:p>
            <a:endParaRPr lang="en-IE" dirty="0" smtClean="0"/>
          </a:p>
          <a:p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E" dirty="0" smtClean="0"/>
              <a:t> </a:t>
            </a:r>
            <a:endParaRPr lang="en-IE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368562-B963-D14D-B6B0-C53B94E906B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5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99" b="-790"/>
          <a:stretch/>
        </p:blipFill>
        <p:spPr>
          <a:xfrm>
            <a:off x="0" y="0"/>
            <a:ext cx="12247778" cy="72015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368562-B963-D14D-B6B0-C53B94E906B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111271" y="1925757"/>
            <a:ext cx="9741421" cy="702944"/>
          </a:xfrm>
          <a:prstGeom prst="rect">
            <a:avLst/>
          </a:prstGeom>
          <a:blipFill dpi="0" rotWithShape="1">
            <a:blip r:embed="rId4">
              <a:alphaModFix amt="70000"/>
            </a:blip>
            <a:srcRect/>
            <a:tile tx="0" ty="0" sx="100000" sy="100000" flip="none" algn="tl"/>
          </a:blip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359828"/>
                </a:solidFill>
                <a:latin typeface="Arial"/>
                <a:ea typeface="ヒラギノ角ゴ Pro W3" pitchFamily="100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59828"/>
                </a:solidFill>
                <a:latin typeface="Arial" pitchFamily="100" charset="0"/>
                <a:ea typeface="ヒラギノ角ゴ Pro W3" pitchFamily="100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59828"/>
                </a:solidFill>
                <a:latin typeface="Arial" pitchFamily="100" charset="0"/>
                <a:ea typeface="ヒラギノ角ゴ Pro W3" pitchFamily="100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59828"/>
                </a:solidFill>
                <a:latin typeface="Arial" pitchFamily="100" charset="0"/>
                <a:ea typeface="ヒラギノ角ゴ Pro W3" pitchFamily="100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59828"/>
                </a:solidFill>
                <a:latin typeface="Arial" pitchFamily="100" charset="0"/>
                <a:ea typeface="ヒラギノ角ゴ Pro W3" pitchFamily="100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59828"/>
                </a:solidFill>
                <a:latin typeface="Arial" pitchFamily="100" charset="0"/>
                <a:ea typeface="ヒラギノ角ゴ Pro W3" pitchFamily="100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59828"/>
                </a:solidFill>
                <a:latin typeface="Arial" pitchFamily="100" charset="0"/>
                <a:ea typeface="ヒラギノ角ゴ Pro W3" pitchFamily="100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59828"/>
                </a:solidFill>
                <a:latin typeface="Arial" pitchFamily="100" charset="0"/>
                <a:ea typeface="ヒラギノ角ゴ Pro W3" pitchFamily="100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59828"/>
                </a:solidFill>
                <a:latin typeface="Arial" pitchFamily="100" charset="0"/>
                <a:ea typeface="ヒラギノ角ゴ Pro W3" pitchFamily="100" charset="-128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§"/>
            </a:pPr>
            <a:r>
              <a:rPr lang="en-IE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 phase of new training network 2019-2021</a:t>
            </a:r>
            <a:br>
              <a:rPr lang="en-IE" sz="3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E" sz="3600" dirty="0" smtClean="0">
                <a:solidFill>
                  <a:schemeClr val="bg1"/>
                </a:solidFill>
              </a:rPr>
              <a:t/>
            </a:r>
            <a:br>
              <a:rPr lang="en-IE" sz="3600" dirty="0" smtClean="0">
                <a:solidFill>
                  <a:schemeClr val="bg1"/>
                </a:solidFill>
              </a:rPr>
            </a:br>
            <a:r>
              <a:rPr lang="en-IE" sz="2000" dirty="0" smtClean="0">
                <a:solidFill>
                  <a:schemeClr val="bg1"/>
                </a:solidFill>
              </a:rPr>
              <a:t/>
            </a:r>
            <a:br>
              <a:rPr lang="en-IE" sz="2000" dirty="0" smtClean="0">
                <a:solidFill>
                  <a:schemeClr val="bg1"/>
                </a:solidFill>
              </a:rPr>
            </a:br>
            <a:r>
              <a:rPr lang="en-IE" sz="2000" dirty="0" smtClean="0">
                <a:solidFill>
                  <a:schemeClr val="bg1"/>
                </a:solidFill>
              </a:rPr>
              <a:t/>
            </a:r>
            <a:br>
              <a:rPr lang="en-IE" sz="2000" dirty="0" smtClean="0">
                <a:solidFill>
                  <a:schemeClr val="bg1"/>
                </a:solidFill>
              </a:rPr>
            </a:br>
            <a:endParaRPr lang="en-IE" sz="2000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57173" y="2834752"/>
            <a:ext cx="10401312" cy="3315548"/>
          </a:xfrm>
          <a:blipFill dpi="0" rotWithShape="1">
            <a:blip r:embed="rId4">
              <a:alphaModFix amt="54000"/>
            </a:blip>
            <a:srcRect/>
            <a:tile tx="0" ty="0" sx="100000" sy="100000" flip="none" algn="tl"/>
          </a:blip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IE" sz="9600" dirty="0" smtClean="0">
              <a:solidFill>
                <a:schemeClr val="bg1"/>
              </a:solidFill>
            </a:endParaRPr>
          </a:p>
          <a:p>
            <a:r>
              <a:rPr lang="en-IE" sz="9600" dirty="0">
                <a:solidFill>
                  <a:prstClr val="white"/>
                </a:solidFill>
                <a:latin typeface="Arial" charset="0"/>
                <a:ea typeface="ヒラギノ角ゴ Pro W3" charset="0"/>
              </a:rPr>
              <a:t>Meeting with Andreas Shuck in </a:t>
            </a:r>
            <a:r>
              <a:rPr lang="en-IE" sz="9600" dirty="0" smtClean="0">
                <a:solidFill>
                  <a:prstClr val="white"/>
                </a:solidFill>
                <a:latin typeface="Arial" charset="0"/>
                <a:ea typeface="ヒラギノ角ゴ Pro W3" charset="0"/>
              </a:rPr>
              <a:t>Ireland </a:t>
            </a:r>
            <a:r>
              <a:rPr lang="en-IE" sz="9600" dirty="0">
                <a:solidFill>
                  <a:prstClr val="white"/>
                </a:solidFill>
                <a:latin typeface="Arial" charset="0"/>
                <a:ea typeface="ヒラギノ角ゴ Pro W3" charset="0"/>
              </a:rPr>
              <a:t>in </a:t>
            </a:r>
            <a:r>
              <a:rPr lang="en-IE" sz="9600" dirty="0" smtClean="0">
                <a:solidFill>
                  <a:prstClr val="white"/>
                </a:solidFill>
                <a:latin typeface="Arial" charset="0"/>
                <a:ea typeface="ヒラギノ角ゴ Pro W3" charset="0"/>
              </a:rPr>
              <a:t>2018</a:t>
            </a:r>
            <a:r>
              <a:rPr lang="en-IE" sz="9600" dirty="0" smtClean="0">
                <a:solidFill>
                  <a:schemeClr val="bg1"/>
                </a:solidFill>
              </a:rPr>
              <a:t> </a:t>
            </a:r>
            <a:endParaRPr lang="en-IE" sz="9600" dirty="0">
              <a:solidFill>
                <a:schemeClr val="bg1"/>
              </a:solidFill>
            </a:endParaRPr>
          </a:p>
          <a:p>
            <a:r>
              <a:rPr lang="en-IE" sz="9600" dirty="0">
                <a:solidFill>
                  <a:schemeClr val="bg1"/>
                </a:solidFill>
              </a:rPr>
              <a:t>Securing Teagasc internal funding in </a:t>
            </a:r>
            <a:r>
              <a:rPr lang="en-IE" sz="9600" dirty="0" smtClean="0">
                <a:solidFill>
                  <a:schemeClr val="bg1"/>
                </a:solidFill>
              </a:rPr>
              <a:t>2019</a:t>
            </a:r>
            <a:r>
              <a:rPr lang="en-IE" sz="9600" dirty="0" smtClean="0">
                <a:solidFill>
                  <a:schemeClr val="bg1"/>
                </a:solidFill>
              </a:rPr>
              <a:t>  </a:t>
            </a:r>
            <a:endParaRPr lang="en-IE" sz="9600" dirty="0">
              <a:solidFill>
                <a:schemeClr val="bg1"/>
              </a:solidFill>
            </a:endParaRPr>
          </a:p>
          <a:p>
            <a:r>
              <a:rPr lang="en-IE" sz="9600" dirty="0">
                <a:solidFill>
                  <a:schemeClr val="bg1"/>
                </a:solidFill>
              </a:rPr>
              <a:t>Installation of 3 new </a:t>
            </a:r>
            <a:r>
              <a:rPr lang="en-IE" sz="9600" dirty="0" err="1">
                <a:solidFill>
                  <a:schemeClr val="bg1"/>
                </a:solidFill>
              </a:rPr>
              <a:t>marteloscope</a:t>
            </a:r>
            <a:r>
              <a:rPr lang="en-IE" sz="9600" dirty="0">
                <a:solidFill>
                  <a:schemeClr val="bg1"/>
                </a:solidFill>
              </a:rPr>
              <a:t> plots/ purchase of tablets in </a:t>
            </a:r>
            <a:r>
              <a:rPr lang="en-IE" sz="9600" dirty="0" smtClean="0">
                <a:solidFill>
                  <a:schemeClr val="bg1"/>
                </a:solidFill>
              </a:rPr>
              <a:t>2019-2020</a:t>
            </a:r>
            <a:r>
              <a:rPr lang="en-IE" sz="9600" dirty="0" smtClean="0">
                <a:solidFill>
                  <a:schemeClr val="bg1"/>
                </a:solidFill>
              </a:rPr>
              <a:t>  </a:t>
            </a:r>
            <a:endParaRPr lang="en-IE" sz="9600" dirty="0">
              <a:solidFill>
                <a:schemeClr val="bg1"/>
              </a:solidFill>
            </a:endParaRPr>
          </a:p>
          <a:p>
            <a:r>
              <a:rPr lang="en-IE" sz="9600" dirty="0">
                <a:solidFill>
                  <a:schemeClr val="bg1"/>
                </a:solidFill>
              </a:rPr>
              <a:t>Development and testing of new blended training </a:t>
            </a:r>
            <a:r>
              <a:rPr lang="en-IE" sz="9600" dirty="0" smtClean="0">
                <a:solidFill>
                  <a:schemeClr val="bg1"/>
                </a:solidFill>
              </a:rPr>
              <a:t>material</a:t>
            </a:r>
          </a:p>
          <a:p>
            <a:r>
              <a:rPr lang="en-IE" sz="9600" dirty="0">
                <a:solidFill>
                  <a:schemeClr val="bg1"/>
                </a:solidFill>
              </a:rPr>
              <a:t>Despite </a:t>
            </a:r>
            <a:r>
              <a:rPr lang="en-IE" sz="9600" dirty="0" err="1">
                <a:solidFill>
                  <a:schemeClr val="bg1"/>
                </a:solidFill>
              </a:rPr>
              <a:t>Covid</a:t>
            </a:r>
            <a:r>
              <a:rPr lang="en-IE" sz="9600" dirty="0">
                <a:solidFill>
                  <a:schemeClr val="bg1"/>
                </a:solidFill>
              </a:rPr>
              <a:t> restrictions, 4 workshops for forest owners in 2020-2021</a:t>
            </a:r>
            <a:br>
              <a:rPr lang="en-IE" sz="9600" dirty="0">
                <a:solidFill>
                  <a:schemeClr val="bg1"/>
                </a:solidFill>
              </a:rPr>
            </a:br>
            <a:r>
              <a:rPr lang="en-IE" sz="9600" dirty="0" smtClean="0">
                <a:solidFill>
                  <a:schemeClr val="bg1"/>
                </a:solidFill>
              </a:rPr>
              <a:t> </a:t>
            </a:r>
          </a:p>
          <a:p>
            <a:endParaRPr lang="en-IE" sz="9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11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IE" dirty="0">
                <a:solidFill>
                  <a:schemeClr val="bg1"/>
                </a:solidFill>
              </a:rPr>
              <a:t>    </a:t>
            </a:r>
          </a:p>
          <a:p>
            <a:endParaRPr lang="en-IE" dirty="0"/>
          </a:p>
          <a:p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0" y="2842539"/>
            <a:ext cx="12210680" cy="368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3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327" t="16027" r="10769" b="8575"/>
          <a:stretch/>
        </p:blipFill>
        <p:spPr>
          <a:xfrm>
            <a:off x="848652" y="0"/>
            <a:ext cx="9283630" cy="6841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074" y="350822"/>
            <a:ext cx="11411697" cy="690327"/>
          </a:xfrm>
        </p:spPr>
        <p:txBody>
          <a:bodyPr/>
          <a:lstStyle/>
          <a:p>
            <a:pPr algn="ctr"/>
            <a:r>
              <a:rPr lang="en-IE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Irish </a:t>
            </a:r>
            <a:r>
              <a:rPr lang="en-IE" dirty="0" err="1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marteloscope</a:t>
            </a:r>
            <a:r>
              <a:rPr lang="en-IE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network </a:t>
            </a:r>
            <a:endParaRPr lang="en-IE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t>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368562-B963-D14D-B6B0-C53B94E906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7944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944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6921909" y="4144610"/>
            <a:ext cx="191729" cy="184835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3883729" y="4433390"/>
            <a:ext cx="2097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 smtClean="0">
                <a:solidFill>
                  <a:schemeClr val="bg1"/>
                </a:solidFill>
              </a:rPr>
              <a:t>  </a:t>
            </a:r>
            <a:r>
              <a:rPr lang="en-IE" dirty="0" smtClean="0">
                <a:solidFill>
                  <a:srgbClr val="DC6D36"/>
                </a:solidFill>
              </a:rPr>
              <a:t>Curragh Chase   </a:t>
            </a:r>
            <a:endParaRPr lang="en-IE" dirty="0">
              <a:solidFill>
                <a:srgbClr val="DC6D3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65601" y="3853239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>
                <a:solidFill>
                  <a:srgbClr val="DC6D36"/>
                </a:solidFill>
              </a:rPr>
              <a:t>2x Oak Park </a:t>
            </a:r>
            <a:endParaRPr lang="en-IE" dirty="0">
              <a:solidFill>
                <a:srgbClr val="DC6D36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217062" y="3883351"/>
            <a:ext cx="132734" cy="138969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600" y="4738059"/>
            <a:ext cx="286537" cy="280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835" y="5170578"/>
            <a:ext cx="225572" cy="2377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598" y="3274978"/>
            <a:ext cx="225572" cy="2377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387" y="3708358"/>
            <a:ext cx="225572" cy="2377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6255" y="4329598"/>
            <a:ext cx="225572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7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528" t="40717" r="13637" b="123"/>
          <a:stretch/>
        </p:blipFill>
        <p:spPr>
          <a:xfrm>
            <a:off x="0" y="0"/>
            <a:ext cx="12363681" cy="6876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237" y="1856935"/>
            <a:ext cx="9662700" cy="872197"/>
          </a:xfrm>
          <a:blipFill dpi="0" rotWithShape="1">
            <a:blip r:embed="rId4">
              <a:alphaModFix amt="74000"/>
            </a:blip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IE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Teagasc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I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arteloscope</a:t>
            </a:r>
            <a:r>
              <a:rPr lang="en-I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smtClean="0">
                <a:latin typeface="Calibri" panose="020F0502020204030204" pitchFamily="34" charset="0"/>
                <a:cs typeface="Calibri" panose="020F0502020204030204" pitchFamily="34" charset="0"/>
              </a:rPr>
              <a:t>workshops 2022 </a:t>
            </a:r>
            <a:r>
              <a:rPr lang="en-IE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I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E" dirty="0" smtClean="0"/>
              <a:t> 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287" y="2869949"/>
            <a:ext cx="10401312" cy="2760830"/>
          </a:xfrm>
          <a:blipFill dpi="0" rotWithShape="1">
            <a:blip r:embed="rId4">
              <a:alphaModFix amt="61000"/>
            </a:blip>
            <a:srcRect/>
            <a:tile tx="0" ty="0" sx="100000" sy="100000" flip="none" algn="tl"/>
          </a:blip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IE" sz="7000" dirty="0" smtClean="0">
              <a:solidFill>
                <a:schemeClr val="bg1"/>
              </a:solidFill>
            </a:endParaRPr>
          </a:p>
          <a:p>
            <a:r>
              <a:rPr lang="en-IE" sz="9600" dirty="0" smtClean="0">
                <a:solidFill>
                  <a:schemeClr val="bg1"/>
                </a:solidFill>
              </a:rPr>
              <a:t>11 </a:t>
            </a:r>
            <a:r>
              <a:rPr lang="en-IE" sz="9600" dirty="0" err="1" smtClean="0">
                <a:solidFill>
                  <a:schemeClr val="bg1"/>
                </a:solidFill>
              </a:rPr>
              <a:t>marteloscope</a:t>
            </a:r>
            <a:r>
              <a:rPr lang="en-IE" sz="9600" dirty="0" smtClean="0">
                <a:solidFill>
                  <a:schemeClr val="bg1"/>
                </a:solidFill>
              </a:rPr>
              <a:t> workshops so far this year-over 100 participants  </a:t>
            </a:r>
            <a:endParaRPr lang="en-IE" sz="9600" dirty="0">
              <a:solidFill>
                <a:schemeClr val="bg1"/>
              </a:solidFill>
            </a:endParaRPr>
          </a:p>
          <a:p>
            <a:r>
              <a:rPr lang="en-IE" sz="9600" dirty="0">
                <a:solidFill>
                  <a:schemeClr val="bg1"/>
                </a:solidFill>
              </a:rPr>
              <a:t>Each </a:t>
            </a:r>
            <a:r>
              <a:rPr lang="en-IE" sz="9600" dirty="0" smtClean="0">
                <a:solidFill>
                  <a:schemeClr val="bg1"/>
                </a:solidFill>
              </a:rPr>
              <a:t>workshop 10/12 </a:t>
            </a:r>
            <a:r>
              <a:rPr lang="en-IE" sz="9600" dirty="0" smtClean="0">
                <a:solidFill>
                  <a:schemeClr val="bg1"/>
                </a:solidFill>
              </a:rPr>
              <a:t>participants  </a:t>
            </a:r>
            <a:endParaRPr lang="en-IE" sz="9600" dirty="0">
              <a:solidFill>
                <a:schemeClr val="bg1"/>
              </a:solidFill>
            </a:endParaRPr>
          </a:p>
          <a:p>
            <a:r>
              <a:rPr lang="en-IE" sz="9600" dirty="0" smtClean="0">
                <a:solidFill>
                  <a:schemeClr val="bg1"/>
                </a:solidFill>
              </a:rPr>
              <a:t>Content </a:t>
            </a:r>
            <a:r>
              <a:rPr lang="en-IE" sz="9600" dirty="0">
                <a:solidFill>
                  <a:schemeClr val="bg1"/>
                </a:solidFill>
              </a:rPr>
              <a:t>and the level of interaction </a:t>
            </a:r>
            <a:r>
              <a:rPr lang="en-IE" sz="9600" dirty="0" smtClean="0">
                <a:solidFill>
                  <a:schemeClr val="bg1"/>
                </a:solidFill>
              </a:rPr>
              <a:t>tailored </a:t>
            </a:r>
            <a:r>
              <a:rPr lang="en-IE" sz="9600" dirty="0">
                <a:solidFill>
                  <a:schemeClr val="bg1"/>
                </a:solidFill>
              </a:rPr>
              <a:t>to each user group  </a:t>
            </a:r>
          </a:p>
          <a:p>
            <a:r>
              <a:rPr lang="en-IE" sz="9600" dirty="0" smtClean="0">
                <a:solidFill>
                  <a:schemeClr val="bg1"/>
                </a:solidFill>
              </a:rPr>
              <a:t>All </a:t>
            </a:r>
            <a:r>
              <a:rPr lang="en-IE" sz="9600" dirty="0">
                <a:solidFill>
                  <a:schemeClr val="bg1"/>
                </a:solidFill>
              </a:rPr>
              <a:t>day </a:t>
            </a:r>
            <a:r>
              <a:rPr lang="en-IE" sz="9600" dirty="0" smtClean="0">
                <a:solidFill>
                  <a:schemeClr val="bg1"/>
                </a:solidFill>
              </a:rPr>
              <a:t>workshops: 3 for forest owners/ 1 for forestry students/ 3 for foresters </a:t>
            </a:r>
            <a:r>
              <a:rPr lang="en-IE" sz="9600" dirty="0">
                <a:solidFill>
                  <a:schemeClr val="bg1"/>
                </a:solidFill>
              </a:rPr>
              <a:t>plus 3 short intro </a:t>
            </a:r>
            <a:r>
              <a:rPr lang="en-IE" sz="9600" dirty="0" smtClean="0">
                <a:solidFill>
                  <a:schemeClr val="bg1"/>
                </a:solidFill>
              </a:rPr>
              <a:t>workshop for </a:t>
            </a:r>
            <a:r>
              <a:rPr lang="en-IE" sz="9600" dirty="0">
                <a:solidFill>
                  <a:schemeClr val="bg1"/>
                </a:solidFill>
              </a:rPr>
              <a:t>a range of </a:t>
            </a:r>
            <a:r>
              <a:rPr lang="en-IE" sz="9600" dirty="0" smtClean="0">
                <a:solidFill>
                  <a:schemeClr val="bg1"/>
                </a:solidFill>
              </a:rPr>
              <a:t>other organisations</a:t>
            </a:r>
          </a:p>
          <a:p>
            <a:r>
              <a:rPr lang="en-IE" sz="9600" dirty="0" smtClean="0">
                <a:solidFill>
                  <a:schemeClr val="bg1"/>
                </a:solidFill>
              </a:rPr>
              <a:t>1 joint workshop with </a:t>
            </a:r>
            <a:r>
              <a:rPr lang="en-IE" sz="9600" dirty="0" err="1" smtClean="0">
                <a:solidFill>
                  <a:schemeClr val="bg1"/>
                </a:solidFill>
              </a:rPr>
              <a:t>Coillte</a:t>
            </a:r>
            <a:r>
              <a:rPr lang="en-IE" sz="9600" dirty="0" smtClean="0">
                <a:solidFill>
                  <a:schemeClr val="bg1"/>
                </a:solidFill>
              </a:rPr>
              <a:t> </a:t>
            </a:r>
            <a:r>
              <a:rPr lang="en-IE" sz="9600" dirty="0" err="1" smtClean="0">
                <a:solidFill>
                  <a:schemeClr val="bg1"/>
                </a:solidFill>
              </a:rPr>
              <a:t>Bioforest</a:t>
            </a:r>
            <a:r>
              <a:rPr lang="en-IE" sz="9600" dirty="0" smtClean="0">
                <a:solidFill>
                  <a:schemeClr val="bg1"/>
                </a:solidFill>
              </a:rPr>
              <a:t> </a:t>
            </a:r>
            <a:r>
              <a:rPr lang="en-IE" sz="9600" dirty="0" err="1" smtClean="0">
                <a:solidFill>
                  <a:schemeClr val="bg1"/>
                </a:solidFill>
              </a:rPr>
              <a:t>marteloscope</a:t>
            </a:r>
            <a:r>
              <a:rPr lang="en-IE" sz="9600" dirty="0" smtClean="0">
                <a:solidFill>
                  <a:schemeClr val="bg1"/>
                </a:solidFill>
              </a:rPr>
              <a:t> network </a:t>
            </a:r>
            <a:endParaRPr lang="en-IE" sz="9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11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IE" dirty="0">
                <a:solidFill>
                  <a:schemeClr val="bg1"/>
                </a:solidFill>
              </a:rPr>
              <a:t>    </a:t>
            </a: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Teagasc Presentation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368562-B963-D14D-B6B0-C53B94E906B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0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12" y="2557389"/>
            <a:ext cx="6597911" cy="4338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51831"/>
            <a:ext cx="9753600" cy="731838"/>
          </a:xfrm>
        </p:spPr>
        <p:txBody>
          <a:bodyPr/>
          <a:lstStyle/>
          <a:p>
            <a:r>
              <a:rPr lang="en-IE" dirty="0" smtClean="0"/>
              <a:t>             </a:t>
            </a:r>
            <a:r>
              <a:rPr lang="en-IE" dirty="0" smtClean="0">
                <a:latin typeface="Calibri" panose="020F0502020204030204" pitchFamily="34" charset="0"/>
                <a:cs typeface="Calibri" panose="020F0502020204030204" pitchFamily="34" charset="0"/>
              </a:rPr>
              <a:t>Forest owners workshops     </a:t>
            </a:r>
            <a:endParaRPr lang="en-I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83669"/>
            <a:ext cx="11562347" cy="1659531"/>
          </a:xfrm>
        </p:spPr>
        <p:txBody>
          <a:bodyPr>
            <a:normAutofit fontScale="40000" lnSpcReduction="20000"/>
          </a:bodyPr>
          <a:lstStyle/>
          <a:p>
            <a:r>
              <a:rPr lang="en-IE" sz="4200" dirty="0" smtClean="0">
                <a:solidFill>
                  <a:schemeClr val="bg1"/>
                </a:solidFill>
              </a:rPr>
              <a:t>Launched by the Minister </a:t>
            </a:r>
            <a:r>
              <a:rPr lang="en-IE" sz="4200" dirty="0">
                <a:solidFill>
                  <a:schemeClr val="bg1"/>
                </a:solidFill>
              </a:rPr>
              <a:t>of State Senator Pippa Hackett </a:t>
            </a:r>
            <a:r>
              <a:rPr lang="en-IE" sz="4200" dirty="0" smtClean="0">
                <a:solidFill>
                  <a:schemeClr val="bg1"/>
                </a:solidFill>
              </a:rPr>
              <a:t>in Oak Park in February</a:t>
            </a:r>
          </a:p>
          <a:p>
            <a:r>
              <a:rPr lang="en-IE" sz="4200" dirty="0" smtClean="0">
                <a:solidFill>
                  <a:schemeClr val="bg1"/>
                </a:solidFill>
              </a:rPr>
              <a:t>To Inform on different </a:t>
            </a:r>
            <a:r>
              <a:rPr lang="en-IE" sz="4200" dirty="0">
                <a:solidFill>
                  <a:schemeClr val="bg1"/>
                </a:solidFill>
              </a:rPr>
              <a:t>forest management </a:t>
            </a:r>
            <a:r>
              <a:rPr lang="en-IE" sz="4200" dirty="0" smtClean="0">
                <a:solidFill>
                  <a:schemeClr val="bg1"/>
                </a:solidFill>
              </a:rPr>
              <a:t>scenarios</a:t>
            </a:r>
            <a:endParaRPr lang="en-IE" sz="4200" dirty="0">
              <a:solidFill>
                <a:schemeClr val="bg1"/>
              </a:solidFill>
            </a:endParaRPr>
          </a:p>
          <a:p>
            <a:r>
              <a:rPr lang="en-IE" sz="4200" dirty="0" smtClean="0">
                <a:solidFill>
                  <a:schemeClr val="bg1"/>
                </a:solidFill>
              </a:rPr>
              <a:t>To </a:t>
            </a:r>
            <a:r>
              <a:rPr lang="en-IE" sz="4200" dirty="0">
                <a:solidFill>
                  <a:schemeClr val="bg1"/>
                </a:solidFill>
              </a:rPr>
              <a:t>practice the key skill of selecting trees by their quality-vigour and biodiversity </a:t>
            </a:r>
            <a:r>
              <a:rPr lang="en-IE" sz="4200" dirty="0" smtClean="0">
                <a:solidFill>
                  <a:schemeClr val="bg1"/>
                </a:solidFill>
              </a:rPr>
              <a:t>value </a:t>
            </a:r>
            <a:endParaRPr lang="en-IE" sz="4200" dirty="0">
              <a:solidFill>
                <a:schemeClr val="bg1"/>
              </a:solidFill>
            </a:endParaRPr>
          </a:p>
          <a:p>
            <a:r>
              <a:rPr lang="en-IE" sz="4200" dirty="0" smtClean="0">
                <a:solidFill>
                  <a:schemeClr val="bg1"/>
                </a:solidFill>
              </a:rPr>
              <a:t>To demonstrate in practice integrated management potential</a:t>
            </a:r>
          </a:p>
          <a:p>
            <a:pPr marL="0" indent="0">
              <a:buNone/>
            </a:pPr>
            <a:r>
              <a:rPr lang="en-IE" dirty="0" smtClean="0">
                <a:solidFill>
                  <a:schemeClr val="bg1"/>
                </a:solidFill>
              </a:rPr>
              <a:t> </a:t>
            </a:r>
          </a:p>
          <a:p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Teagasc Presentation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368562-B963-D14D-B6B0-C53B94E906B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24325"/>
            <a:ext cx="2912012" cy="43711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1017" r="22834"/>
          <a:stretch/>
        </p:blipFill>
        <p:spPr>
          <a:xfrm>
            <a:off x="9509923" y="2564594"/>
            <a:ext cx="2664951" cy="4330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7" y="2550869"/>
            <a:ext cx="6460698" cy="43071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19" y="2550869"/>
            <a:ext cx="6540405" cy="436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173" y="228234"/>
            <a:ext cx="9753600" cy="731838"/>
          </a:xfrm>
        </p:spPr>
        <p:txBody>
          <a:bodyPr/>
          <a:lstStyle/>
          <a:p>
            <a:r>
              <a:rPr lang="en-IE" dirty="0" smtClean="0"/>
              <a:t>            </a:t>
            </a:r>
            <a:r>
              <a:rPr lang="en-IE" dirty="0" smtClean="0"/>
              <a:t>Forestry </a:t>
            </a:r>
            <a:r>
              <a:rPr lang="en-IE" dirty="0" smtClean="0"/>
              <a:t>students workshops </a:t>
            </a:r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368562-B963-D14D-B6B0-C53B94E906B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61602" y="944099"/>
            <a:ext cx="8813359" cy="24929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endParaRPr lang="en-IE" dirty="0">
              <a:solidFill>
                <a:schemeClr val="bg1"/>
              </a:solidFill>
            </a:endParaRPr>
          </a:p>
          <a:p>
            <a:pPr marL="342900" indent="-342900">
              <a:buClr>
                <a:srgbClr val="359828"/>
              </a:buClr>
              <a:buFont typeface="Wingdings" panose="05000000000000000000" pitchFamily="2" charset="2"/>
              <a:buChar char="§"/>
            </a:pPr>
            <a:r>
              <a:rPr lang="en-IE" sz="2400" dirty="0" smtClean="0">
                <a:solidFill>
                  <a:schemeClr val="bg1"/>
                </a:solidFill>
              </a:rPr>
              <a:t>Similar structure to forest owner workshop but more in depth</a:t>
            </a:r>
          </a:p>
          <a:p>
            <a:pPr marL="342900" indent="-342900">
              <a:buClr>
                <a:srgbClr val="359828"/>
              </a:buClr>
              <a:buFont typeface="Wingdings" panose="05000000000000000000" pitchFamily="2" charset="2"/>
              <a:buChar char="§"/>
            </a:pPr>
            <a:r>
              <a:rPr lang="en-IE" sz="2400" dirty="0" smtClean="0">
                <a:solidFill>
                  <a:schemeClr val="bg1"/>
                </a:solidFill>
              </a:rPr>
              <a:t>Discussion on </a:t>
            </a:r>
            <a:r>
              <a:rPr lang="en-IE" sz="2400" dirty="0" err="1" smtClean="0">
                <a:solidFill>
                  <a:schemeClr val="bg1"/>
                </a:solidFill>
              </a:rPr>
              <a:t>silvicultural</a:t>
            </a:r>
            <a:r>
              <a:rPr lang="en-IE" sz="2400" dirty="0" smtClean="0">
                <a:solidFill>
                  <a:schemeClr val="bg1"/>
                </a:solidFill>
              </a:rPr>
              <a:t> systems, </a:t>
            </a:r>
            <a:r>
              <a:rPr lang="en-IE" sz="2400" dirty="0">
                <a:solidFill>
                  <a:schemeClr val="bg1"/>
                </a:solidFill>
              </a:rPr>
              <a:t>tree-focused silviculture and </a:t>
            </a:r>
            <a:r>
              <a:rPr lang="en-IE" sz="2400" dirty="0" smtClean="0">
                <a:solidFill>
                  <a:schemeClr val="bg1"/>
                </a:solidFill>
              </a:rPr>
              <a:t>Close </a:t>
            </a:r>
            <a:r>
              <a:rPr lang="en-IE" sz="2400" dirty="0">
                <a:solidFill>
                  <a:schemeClr val="bg1"/>
                </a:solidFill>
              </a:rPr>
              <a:t>to </a:t>
            </a:r>
            <a:r>
              <a:rPr lang="en-IE" sz="2400" dirty="0" smtClean="0">
                <a:solidFill>
                  <a:schemeClr val="bg1"/>
                </a:solidFill>
              </a:rPr>
              <a:t>Nature </a:t>
            </a:r>
            <a:r>
              <a:rPr lang="en-IE" sz="2400" dirty="0">
                <a:solidFill>
                  <a:schemeClr val="bg1"/>
                </a:solidFill>
              </a:rPr>
              <a:t>management </a:t>
            </a:r>
          </a:p>
          <a:p>
            <a:pPr marL="342900" indent="-342900">
              <a:buClr>
                <a:srgbClr val="359828"/>
              </a:buClr>
              <a:buFont typeface="Wingdings" panose="05000000000000000000" pitchFamily="2" charset="2"/>
              <a:buChar char="§"/>
            </a:pPr>
            <a:r>
              <a:rPr lang="en-IE" sz="2400" dirty="0" smtClean="0">
                <a:solidFill>
                  <a:schemeClr val="bg1"/>
                </a:solidFill>
              </a:rPr>
              <a:t> </a:t>
            </a:r>
            <a:endParaRPr lang="en-IE" sz="2400" dirty="0" smtClean="0">
              <a:solidFill>
                <a:schemeClr val="bg1"/>
              </a:solidFill>
            </a:endParaRPr>
          </a:p>
          <a:p>
            <a:r>
              <a:rPr lang="en-IE" sz="2400" dirty="0" smtClean="0"/>
              <a:t> </a:t>
            </a:r>
          </a:p>
          <a:p>
            <a:endParaRPr lang="en-I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" t="-432" r="162" b="32330"/>
          <a:stretch/>
        </p:blipFill>
        <p:spPr>
          <a:xfrm>
            <a:off x="1455821" y="2382253"/>
            <a:ext cx="8821170" cy="4475747"/>
          </a:xfrm>
        </p:spPr>
      </p:pic>
    </p:spTree>
    <p:extLst>
      <p:ext uri="{BB962C8B-B14F-4D97-AF65-F5344CB8AC3E}">
        <p14:creationId xmlns:p14="http://schemas.microsoft.com/office/powerpoint/2010/main" val="241042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agasc PPT option 3">
  <a:themeElements>
    <a:clrScheme name="Teagasc">
      <a:dk1>
        <a:sysClr val="windowText" lastClr="000000"/>
      </a:dk1>
      <a:lt1>
        <a:sysClr val="window" lastClr="FFFFFF"/>
      </a:lt1>
      <a:dk2>
        <a:srgbClr val="007944"/>
      </a:dk2>
      <a:lt2>
        <a:srgbClr val="EEECE1"/>
      </a:lt2>
      <a:accent1>
        <a:srgbClr val="359828"/>
      </a:accent1>
      <a:accent2>
        <a:srgbClr val="AFC124"/>
      </a:accent2>
      <a:accent3>
        <a:srgbClr val="D2612C"/>
      </a:accent3>
      <a:accent4>
        <a:srgbClr val="9D0F1E"/>
      </a:accent4>
      <a:accent5>
        <a:srgbClr val="583213"/>
      </a:accent5>
      <a:accent6>
        <a:srgbClr val="8F692F"/>
      </a:accent6>
      <a:hlink>
        <a:srgbClr val="D2612C"/>
      </a:hlink>
      <a:folHlink>
        <a:srgbClr val="E9E73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Teagasc">
      <a:dk1>
        <a:sysClr val="windowText" lastClr="000000"/>
      </a:dk1>
      <a:lt1>
        <a:sysClr val="window" lastClr="FFFFFF"/>
      </a:lt1>
      <a:dk2>
        <a:srgbClr val="007944"/>
      </a:dk2>
      <a:lt2>
        <a:srgbClr val="EEECE1"/>
      </a:lt2>
      <a:accent1>
        <a:srgbClr val="359828"/>
      </a:accent1>
      <a:accent2>
        <a:srgbClr val="AFC124"/>
      </a:accent2>
      <a:accent3>
        <a:srgbClr val="D2612C"/>
      </a:accent3>
      <a:accent4>
        <a:srgbClr val="9D0F1E"/>
      </a:accent4>
      <a:accent5>
        <a:srgbClr val="583213"/>
      </a:accent5>
      <a:accent6>
        <a:srgbClr val="8F692F"/>
      </a:accent6>
      <a:hlink>
        <a:srgbClr val="D2612C"/>
      </a:hlink>
      <a:folHlink>
        <a:srgbClr val="E9E73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9FBA3D3A63D54FB4C85378DCFE7BB0" ma:contentTypeVersion="16" ma:contentTypeDescription="Create a new document." ma:contentTypeScope="" ma:versionID="763704179e96ce1f8a625f6907b90939">
  <xsd:schema xmlns:xsd="http://www.w3.org/2001/XMLSchema" xmlns:xs="http://www.w3.org/2001/XMLSchema" xmlns:p="http://schemas.microsoft.com/office/2006/metadata/properties" xmlns:ns2="ac089b29-7399-49d1-bfae-87a685adb8ea" xmlns:ns3="a141783f-4f43-466d-9b3d-250605d9ce4c" targetNamespace="http://schemas.microsoft.com/office/2006/metadata/properties" ma:root="true" ma:fieldsID="4bd3cc9388f4ec9553b5a736562d5052" ns2:_="" ns3:_="">
    <xsd:import namespace="ac089b29-7399-49d1-bfae-87a685adb8ea"/>
    <xsd:import namespace="a141783f-4f43-466d-9b3d-250605d9ce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089b29-7399-49d1-bfae-87a685adb8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d606419-4bd4-4dd8-8f0f-b14ca53228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1783f-4f43-466d-9b3d-250605d9ce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5bf74c3-c0b5-47cd-a864-f0046f1feb05}" ma:internalName="TaxCatchAll" ma:showField="CatchAllData" ma:web="a141783f-4f43-466d-9b3d-250605d9ce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EA6E4C-9C21-421D-875D-48005BC8EB09}"/>
</file>

<file path=customXml/itemProps2.xml><?xml version="1.0" encoding="utf-8"?>
<ds:datastoreItem xmlns:ds="http://schemas.openxmlformats.org/officeDocument/2006/customXml" ds:itemID="{04DCB44B-9207-4D90-89F9-25F97D277391}"/>
</file>

<file path=docProps/app.xml><?xml version="1.0" encoding="utf-8"?>
<Properties xmlns="http://schemas.openxmlformats.org/officeDocument/2006/extended-properties" xmlns:vt="http://schemas.openxmlformats.org/officeDocument/2006/docPropsVTypes">
  <Template>Teagasc PPT option 3.pot</Template>
  <TotalTime>7276</TotalTime>
  <Words>1304</Words>
  <Application>Microsoft Office PowerPoint</Application>
  <PresentationFormat>Widescreen</PresentationFormat>
  <Paragraphs>149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ＭＳ Ｐゴシック</vt:lpstr>
      <vt:lpstr>Arial</vt:lpstr>
      <vt:lpstr>Calibri</vt:lpstr>
      <vt:lpstr>Lucida Grande</vt:lpstr>
      <vt:lpstr>Wingdings</vt:lpstr>
      <vt:lpstr>ヒラギノ角ゴ Pro W3</vt:lpstr>
      <vt:lpstr>Teagasc PPT option 3</vt:lpstr>
      <vt:lpstr>1_Office Theme</vt:lpstr>
      <vt:lpstr>  The Irish marteloscope training network  Exploring integrated management potential with forest owners, foresters, forestry students and ecologists.  Jonathan Spazzi,  October 2022  </vt:lpstr>
      <vt:lpstr>     The Teagasc Forestry Development Department </vt:lpstr>
      <vt:lpstr> Irish forests history: from deforestation to reforestation                    </vt:lpstr>
      <vt:lpstr>                  Irish forestry current evolution                 </vt:lpstr>
      <vt:lpstr>PowerPoint Presentation</vt:lpstr>
      <vt:lpstr>The Irish marteloscope network </vt:lpstr>
      <vt:lpstr>     Teagasc marteloscope workshops 2022   </vt:lpstr>
      <vt:lpstr>             Forest owners workshops     </vt:lpstr>
      <vt:lpstr>            Forestry students workshops </vt:lpstr>
      <vt:lpstr>             Foresters workshops</vt:lpstr>
      <vt:lpstr>   “Virtual classroom” training    </vt:lpstr>
      <vt:lpstr>                     Future plans    </vt:lpstr>
      <vt:lpstr>PowerPoint Presentation</vt:lpstr>
    </vt:vector>
  </TitlesOfParts>
  <Company>Principle - Design Consultants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Judy</dc:creator>
  <cp:lastModifiedBy>Jonathan Spazzi</cp:lastModifiedBy>
  <cp:revision>346</cp:revision>
  <dcterms:created xsi:type="dcterms:W3CDTF">2012-01-19T13:12:49Z</dcterms:created>
  <dcterms:modified xsi:type="dcterms:W3CDTF">2022-10-18T09:53:40Z</dcterms:modified>
</cp:coreProperties>
</file>